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7" r:id="rId5"/>
    <p:sldId id="278" r:id="rId6"/>
    <p:sldId id="280" r:id="rId7"/>
    <p:sldId id="288" r:id="rId8"/>
    <p:sldId id="269" r:id="rId9"/>
    <p:sldId id="282" r:id="rId10"/>
    <p:sldId id="283" r:id="rId11"/>
    <p:sldId id="291" r:id="rId12"/>
    <p:sldId id="284" r:id="rId13"/>
    <p:sldId id="286" r:id="rId14"/>
    <p:sldId id="279" r:id="rId15"/>
    <p:sldId id="289" r:id="rId16"/>
    <p:sldId id="271" r:id="rId17"/>
    <p:sldId id="292" r:id="rId18"/>
    <p:sldId id="290" r:id="rId19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97B9"/>
    <a:srgbClr val="6960A8"/>
    <a:srgbClr val="B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60" autoAdjust="0"/>
    <p:restoredTop sz="86421" autoAdjust="0"/>
  </p:normalViewPr>
  <p:slideViewPr>
    <p:cSldViewPr snapToGrid="0">
      <p:cViewPr varScale="1">
        <p:scale>
          <a:sx n="105" d="100"/>
          <a:sy n="105" d="100"/>
        </p:scale>
        <p:origin x="246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24F9F-F446-41FB-B6E3-9277001471FA}" type="doc">
      <dgm:prSet loTypeId="urn:microsoft.com/office/officeart/2005/8/layout/radial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8476EB54-13AA-4785-9F18-BEB0586DFACC}">
      <dgm:prSet phldrT="[Texte]"/>
      <dgm:spPr/>
      <dgm:t>
        <a:bodyPr/>
        <a:lstStyle/>
        <a:p>
          <a:r>
            <a:rPr lang="fr-FR" dirty="0" smtClean="0"/>
            <a:t>concepts</a:t>
          </a:r>
          <a:endParaRPr lang="fr-FR" dirty="0"/>
        </a:p>
      </dgm:t>
    </dgm:pt>
    <dgm:pt modelId="{369A23B0-3B2F-4C3E-A7E9-4334D2229439}" type="parTrans" cxnId="{0F9C3DE5-8EDB-45D7-8971-D4C7556427C1}">
      <dgm:prSet/>
      <dgm:spPr/>
      <dgm:t>
        <a:bodyPr/>
        <a:lstStyle/>
        <a:p>
          <a:endParaRPr lang="fr-FR"/>
        </a:p>
      </dgm:t>
    </dgm:pt>
    <dgm:pt modelId="{887FA6DE-C0E0-4533-82A4-C88D7B86B0E5}" type="sibTrans" cxnId="{0F9C3DE5-8EDB-45D7-8971-D4C7556427C1}">
      <dgm:prSet/>
      <dgm:spPr/>
      <dgm:t>
        <a:bodyPr/>
        <a:lstStyle/>
        <a:p>
          <a:endParaRPr lang="fr-FR"/>
        </a:p>
      </dgm:t>
    </dgm:pt>
    <dgm:pt modelId="{3520FD6E-D6D8-4BCC-BE2A-5D9491EDC850}">
      <dgm:prSet phldrT="[Texte]"/>
      <dgm:spPr/>
      <dgm:t>
        <a:bodyPr/>
        <a:lstStyle/>
        <a:p>
          <a:r>
            <a:rPr lang="fr-FR" dirty="0" smtClean="0"/>
            <a:t>1</a:t>
          </a:r>
          <a:endParaRPr lang="fr-FR" dirty="0"/>
        </a:p>
      </dgm:t>
    </dgm:pt>
    <dgm:pt modelId="{9E868CAF-22C6-4764-B03B-9D45C3CDEE66}" type="parTrans" cxnId="{2AAD1FF0-6FE9-4AFF-901C-A61F9A667B3A}">
      <dgm:prSet/>
      <dgm:spPr/>
      <dgm:t>
        <a:bodyPr/>
        <a:lstStyle/>
        <a:p>
          <a:endParaRPr lang="fr-FR"/>
        </a:p>
      </dgm:t>
    </dgm:pt>
    <dgm:pt modelId="{9A6EA461-BAB6-491A-9B1E-FEEFDDBD50AB}" type="sibTrans" cxnId="{2AAD1FF0-6FE9-4AFF-901C-A61F9A667B3A}">
      <dgm:prSet/>
      <dgm:spPr/>
      <dgm:t>
        <a:bodyPr/>
        <a:lstStyle/>
        <a:p>
          <a:endParaRPr lang="fr-FR"/>
        </a:p>
      </dgm:t>
    </dgm:pt>
    <dgm:pt modelId="{AF88018E-9383-4FD0-BD76-D1184B12D5C4}">
      <dgm:prSet phldrT="[Texte]"/>
      <dgm:spPr/>
      <dgm:t>
        <a:bodyPr/>
        <a:lstStyle/>
        <a:p>
          <a:r>
            <a:rPr lang="fr-FR" dirty="0" smtClean="0"/>
            <a:t>2</a:t>
          </a:r>
          <a:endParaRPr lang="fr-FR" dirty="0"/>
        </a:p>
      </dgm:t>
    </dgm:pt>
    <dgm:pt modelId="{54049AB0-7F64-4B81-96D1-77D0F6DA24D5}" type="parTrans" cxnId="{E9EB0DA3-C3A1-4C7B-9696-F029C80E801B}">
      <dgm:prSet/>
      <dgm:spPr/>
      <dgm:t>
        <a:bodyPr/>
        <a:lstStyle/>
        <a:p>
          <a:endParaRPr lang="fr-FR"/>
        </a:p>
      </dgm:t>
    </dgm:pt>
    <dgm:pt modelId="{1C7CDE1D-8B85-4FD9-BB2B-D09FD06B6C28}" type="sibTrans" cxnId="{E9EB0DA3-C3A1-4C7B-9696-F029C80E801B}">
      <dgm:prSet/>
      <dgm:spPr/>
      <dgm:t>
        <a:bodyPr/>
        <a:lstStyle/>
        <a:p>
          <a:endParaRPr lang="fr-FR"/>
        </a:p>
      </dgm:t>
    </dgm:pt>
    <dgm:pt modelId="{9A0A7121-983D-424C-8D3E-3472D8F8D42B}">
      <dgm:prSet phldrT="[Texte]"/>
      <dgm:spPr/>
      <dgm:t>
        <a:bodyPr/>
        <a:lstStyle/>
        <a:p>
          <a:r>
            <a:rPr lang="fr-FR" dirty="0" smtClean="0"/>
            <a:t>7</a:t>
          </a:r>
          <a:endParaRPr lang="fr-FR" dirty="0"/>
        </a:p>
      </dgm:t>
    </dgm:pt>
    <dgm:pt modelId="{352E0C65-36C6-41FE-9175-70282DA34ECB}" type="parTrans" cxnId="{5217768B-A9D4-488D-8EA5-4CA3A1FB5B9E}">
      <dgm:prSet/>
      <dgm:spPr/>
      <dgm:t>
        <a:bodyPr/>
        <a:lstStyle/>
        <a:p>
          <a:endParaRPr lang="fr-FR"/>
        </a:p>
      </dgm:t>
    </dgm:pt>
    <dgm:pt modelId="{D66A92D1-609A-440E-B0D3-CC83268A4D77}" type="sibTrans" cxnId="{5217768B-A9D4-488D-8EA5-4CA3A1FB5B9E}">
      <dgm:prSet/>
      <dgm:spPr/>
      <dgm:t>
        <a:bodyPr/>
        <a:lstStyle/>
        <a:p>
          <a:endParaRPr lang="fr-FR"/>
        </a:p>
      </dgm:t>
    </dgm:pt>
    <dgm:pt modelId="{D7ACB1E4-367A-41AD-8C67-845085DB6440}">
      <dgm:prSet phldrT="[Texte]"/>
      <dgm:spPr/>
      <dgm:t>
        <a:bodyPr/>
        <a:lstStyle/>
        <a:p>
          <a:r>
            <a:rPr lang="fr-FR" dirty="0" smtClean="0"/>
            <a:t>8</a:t>
          </a:r>
          <a:endParaRPr lang="fr-FR" dirty="0"/>
        </a:p>
      </dgm:t>
    </dgm:pt>
    <dgm:pt modelId="{3EC3A5A1-869F-4BFE-A3BE-541CC19AC504}" type="parTrans" cxnId="{0F6782F6-1B76-4014-B5B9-FF66A294141A}">
      <dgm:prSet/>
      <dgm:spPr/>
      <dgm:t>
        <a:bodyPr/>
        <a:lstStyle/>
        <a:p>
          <a:endParaRPr lang="fr-FR"/>
        </a:p>
      </dgm:t>
    </dgm:pt>
    <dgm:pt modelId="{B0818ED8-734C-43FF-A54F-458402C2C8B3}" type="sibTrans" cxnId="{0F6782F6-1B76-4014-B5B9-FF66A294141A}">
      <dgm:prSet/>
      <dgm:spPr/>
      <dgm:t>
        <a:bodyPr/>
        <a:lstStyle/>
        <a:p>
          <a:endParaRPr lang="fr-FR"/>
        </a:p>
      </dgm:t>
    </dgm:pt>
    <dgm:pt modelId="{405BBD7C-9CFC-4586-BA6A-2E5CB3B529CD}">
      <dgm:prSet/>
      <dgm:spPr/>
      <dgm:t>
        <a:bodyPr/>
        <a:lstStyle/>
        <a:p>
          <a:r>
            <a:rPr lang="fr-FR" dirty="0" smtClean="0"/>
            <a:t>6</a:t>
          </a:r>
          <a:endParaRPr lang="fr-FR" dirty="0"/>
        </a:p>
      </dgm:t>
    </dgm:pt>
    <dgm:pt modelId="{AB556378-9CE1-44FD-B14C-4BF0CC4EC806}" type="parTrans" cxnId="{C3661ECE-F914-44C2-A9D2-6A32C6EEDD78}">
      <dgm:prSet/>
      <dgm:spPr/>
      <dgm:t>
        <a:bodyPr/>
        <a:lstStyle/>
        <a:p>
          <a:endParaRPr lang="fr-FR"/>
        </a:p>
      </dgm:t>
    </dgm:pt>
    <dgm:pt modelId="{B2ADE69D-01C4-4ECB-83D9-7F0BE9872526}" type="sibTrans" cxnId="{C3661ECE-F914-44C2-A9D2-6A32C6EEDD78}">
      <dgm:prSet/>
      <dgm:spPr/>
      <dgm:t>
        <a:bodyPr/>
        <a:lstStyle/>
        <a:p>
          <a:endParaRPr lang="fr-FR"/>
        </a:p>
      </dgm:t>
    </dgm:pt>
    <dgm:pt modelId="{F23CD67D-95CA-4FF3-8BDC-6A137D2765BB}">
      <dgm:prSet/>
      <dgm:spPr/>
      <dgm:t>
        <a:bodyPr/>
        <a:lstStyle/>
        <a:p>
          <a:r>
            <a:rPr lang="fr-FR" dirty="0" smtClean="0"/>
            <a:t>5</a:t>
          </a:r>
          <a:endParaRPr lang="fr-FR" dirty="0"/>
        </a:p>
      </dgm:t>
    </dgm:pt>
    <dgm:pt modelId="{32C293FE-FCF3-4764-909A-553BF6C102E5}" type="parTrans" cxnId="{3579E04D-C831-43BB-ADB3-AA2E201825E5}">
      <dgm:prSet/>
      <dgm:spPr/>
      <dgm:t>
        <a:bodyPr/>
        <a:lstStyle/>
        <a:p>
          <a:endParaRPr lang="fr-FR"/>
        </a:p>
      </dgm:t>
    </dgm:pt>
    <dgm:pt modelId="{16FA37AE-9997-47C4-A319-8D1941F81981}" type="sibTrans" cxnId="{3579E04D-C831-43BB-ADB3-AA2E201825E5}">
      <dgm:prSet/>
      <dgm:spPr/>
      <dgm:t>
        <a:bodyPr/>
        <a:lstStyle/>
        <a:p>
          <a:endParaRPr lang="fr-FR"/>
        </a:p>
      </dgm:t>
    </dgm:pt>
    <dgm:pt modelId="{8A0FB75B-95B0-4022-825B-6846C9CB8021}">
      <dgm:prSet/>
      <dgm:spPr/>
      <dgm:t>
        <a:bodyPr/>
        <a:lstStyle/>
        <a:p>
          <a:r>
            <a:rPr lang="fr-FR" dirty="0" smtClean="0"/>
            <a:t>3</a:t>
          </a:r>
          <a:endParaRPr lang="fr-FR" dirty="0"/>
        </a:p>
      </dgm:t>
    </dgm:pt>
    <dgm:pt modelId="{54459349-C9AB-49FE-AA36-C04A1C76C6BF}" type="parTrans" cxnId="{459CCE9F-9F7A-419F-B777-253CB227F7EE}">
      <dgm:prSet/>
      <dgm:spPr/>
      <dgm:t>
        <a:bodyPr/>
        <a:lstStyle/>
        <a:p>
          <a:endParaRPr lang="fr-FR"/>
        </a:p>
      </dgm:t>
    </dgm:pt>
    <dgm:pt modelId="{75C01CAE-B6B4-4A99-89D8-98EDEB6F8E06}" type="sibTrans" cxnId="{459CCE9F-9F7A-419F-B777-253CB227F7EE}">
      <dgm:prSet/>
      <dgm:spPr/>
      <dgm:t>
        <a:bodyPr/>
        <a:lstStyle/>
        <a:p>
          <a:endParaRPr lang="fr-FR"/>
        </a:p>
      </dgm:t>
    </dgm:pt>
    <dgm:pt modelId="{3E343A4B-BB5A-4FB0-AA95-077E59D496DD}">
      <dgm:prSet/>
      <dgm:spPr/>
      <dgm:t>
        <a:bodyPr/>
        <a:lstStyle/>
        <a:p>
          <a:r>
            <a:rPr lang="fr-FR" dirty="0" smtClean="0"/>
            <a:t>4</a:t>
          </a:r>
          <a:endParaRPr lang="fr-FR" dirty="0"/>
        </a:p>
      </dgm:t>
    </dgm:pt>
    <dgm:pt modelId="{DF138540-2DD5-4BFF-A68B-D41A126C989F}" type="parTrans" cxnId="{13C3E897-A217-465C-B256-7A1F934A0C87}">
      <dgm:prSet/>
      <dgm:spPr/>
      <dgm:t>
        <a:bodyPr/>
        <a:lstStyle/>
        <a:p>
          <a:endParaRPr lang="fr-FR"/>
        </a:p>
      </dgm:t>
    </dgm:pt>
    <dgm:pt modelId="{029C0531-77C2-47E2-9D7F-65154472988E}" type="sibTrans" cxnId="{13C3E897-A217-465C-B256-7A1F934A0C87}">
      <dgm:prSet/>
      <dgm:spPr/>
      <dgm:t>
        <a:bodyPr/>
        <a:lstStyle/>
        <a:p>
          <a:endParaRPr lang="fr-FR"/>
        </a:p>
      </dgm:t>
    </dgm:pt>
    <dgm:pt modelId="{12F013AC-5FC0-44EE-AD4C-1988D2CF249F}" type="pres">
      <dgm:prSet presAssocID="{F5E24F9F-F446-41FB-B6E3-9277001471F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24BB135-998D-422B-9FC4-F5286B907B37}" type="pres">
      <dgm:prSet presAssocID="{8476EB54-13AA-4785-9F18-BEB0586DFACC}" presName="centerShape" presStyleLbl="node0" presStyleIdx="0" presStyleCnt="1"/>
      <dgm:spPr/>
      <dgm:t>
        <a:bodyPr/>
        <a:lstStyle/>
        <a:p>
          <a:endParaRPr lang="fr-FR"/>
        </a:p>
      </dgm:t>
    </dgm:pt>
    <dgm:pt modelId="{165B0E81-B063-4367-8C89-0D060CAC25F3}" type="pres">
      <dgm:prSet presAssocID="{9E868CAF-22C6-4764-B03B-9D45C3CDEE66}" presName="Name9" presStyleLbl="parChTrans1D2" presStyleIdx="0" presStyleCnt="8"/>
      <dgm:spPr/>
      <dgm:t>
        <a:bodyPr/>
        <a:lstStyle/>
        <a:p>
          <a:endParaRPr lang="fr-FR"/>
        </a:p>
      </dgm:t>
    </dgm:pt>
    <dgm:pt modelId="{E6E3BB0A-E8D1-40CC-AE8F-75AE2B1ACC57}" type="pres">
      <dgm:prSet presAssocID="{9E868CAF-22C6-4764-B03B-9D45C3CDEE66}" presName="connTx" presStyleLbl="parChTrans1D2" presStyleIdx="0" presStyleCnt="8"/>
      <dgm:spPr/>
      <dgm:t>
        <a:bodyPr/>
        <a:lstStyle/>
        <a:p>
          <a:endParaRPr lang="fr-FR"/>
        </a:p>
      </dgm:t>
    </dgm:pt>
    <dgm:pt modelId="{F5998972-E9FE-4249-9BDA-0EA4D3223A9A}" type="pres">
      <dgm:prSet presAssocID="{3520FD6E-D6D8-4BCC-BE2A-5D9491EDC85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6ACD65-A3F6-4FA8-8E92-130939E6E567}" type="pres">
      <dgm:prSet presAssocID="{54049AB0-7F64-4B81-96D1-77D0F6DA24D5}" presName="Name9" presStyleLbl="parChTrans1D2" presStyleIdx="1" presStyleCnt="8"/>
      <dgm:spPr/>
      <dgm:t>
        <a:bodyPr/>
        <a:lstStyle/>
        <a:p>
          <a:endParaRPr lang="fr-FR"/>
        </a:p>
      </dgm:t>
    </dgm:pt>
    <dgm:pt modelId="{CCE7D529-D423-4E1B-8508-9D5727117142}" type="pres">
      <dgm:prSet presAssocID="{54049AB0-7F64-4B81-96D1-77D0F6DA24D5}" presName="connTx" presStyleLbl="parChTrans1D2" presStyleIdx="1" presStyleCnt="8"/>
      <dgm:spPr/>
      <dgm:t>
        <a:bodyPr/>
        <a:lstStyle/>
        <a:p>
          <a:endParaRPr lang="fr-FR"/>
        </a:p>
      </dgm:t>
    </dgm:pt>
    <dgm:pt modelId="{588CEED9-2982-4C69-BF0C-03008477BDC6}" type="pres">
      <dgm:prSet presAssocID="{AF88018E-9383-4FD0-BD76-D1184B12D5C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B43412-C167-43B6-B697-478E2F3B6653}" type="pres">
      <dgm:prSet presAssocID="{54459349-C9AB-49FE-AA36-C04A1C76C6BF}" presName="Name9" presStyleLbl="parChTrans1D2" presStyleIdx="2" presStyleCnt="8"/>
      <dgm:spPr/>
      <dgm:t>
        <a:bodyPr/>
        <a:lstStyle/>
        <a:p>
          <a:endParaRPr lang="fr-FR"/>
        </a:p>
      </dgm:t>
    </dgm:pt>
    <dgm:pt modelId="{220457B2-1951-4A86-B5EF-4F665191F7F4}" type="pres">
      <dgm:prSet presAssocID="{54459349-C9AB-49FE-AA36-C04A1C76C6BF}" presName="connTx" presStyleLbl="parChTrans1D2" presStyleIdx="2" presStyleCnt="8"/>
      <dgm:spPr/>
      <dgm:t>
        <a:bodyPr/>
        <a:lstStyle/>
        <a:p>
          <a:endParaRPr lang="fr-FR"/>
        </a:p>
      </dgm:t>
    </dgm:pt>
    <dgm:pt modelId="{A4A262EF-5E80-45F1-A33C-C320FF546EEF}" type="pres">
      <dgm:prSet presAssocID="{8A0FB75B-95B0-4022-825B-6846C9CB802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3E46EF-47E9-47DF-96F1-AEDE2C49BC6B}" type="pres">
      <dgm:prSet presAssocID="{DF138540-2DD5-4BFF-A68B-D41A126C989F}" presName="Name9" presStyleLbl="parChTrans1D2" presStyleIdx="3" presStyleCnt="8"/>
      <dgm:spPr/>
      <dgm:t>
        <a:bodyPr/>
        <a:lstStyle/>
        <a:p>
          <a:endParaRPr lang="fr-FR"/>
        </a:p>
      </dgm:t>
    </dgm:pt>
    <dgm:pt modelId="{A578EAA0-C1B0-44D6-9EE1-C355C249317C}" type="pres">
      <dgm:prSet presAssocID="{DF138540-2DD5-4BFF-A68B-D41A126C989F}" presName="connTx" presStyleLbl="parChTrans1D2" presStyleIdx="3" presStyleCnt="8"/>
      <dgm:spPr/>
      <dgm:t>
        <a:bodyPr/>
        <a:lstStyle/>
        <a:p>
          <a:endParaRPr lang="fr-FR"/>
        </a:p>
      </dgm:t>
    </dgm:pt>
    <dgm:pt modelId="{4E0E1215-3D5F-4C5B-A54A-25C093B36396}" type="pres">
      <dgm:prSet presAssocID="{3E343A4B-BB5A-4FB0-AA95-077E59D496D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716B8E-2E64-40BE-8E2B-4AC4BB865E8D}" type="pres">
      <dgm:prSet presAssocID="{32C293FE-FCF3-4764-909A-553BF6C102E5}" presName="Name9" presStyleLbl="parChTrans1D2" presStyleIdx="4" presStyleCnt="8"/>
      <dgm:spPr/>
      <dgm:t>
        <a:bodyPr/>
        <a:lstStyle/>
        <a:p>
          <a:endParaRPr lang="fr-FR"/>
        </a:p>
      </dgm:t>
    </dgm:pt>
    <dgm:pt modelId="{4A68EED3-355B-43D0-8797-13C43833637E}" type="pres">
      <dgm:prSet presAssocID="{32C293FE-FCF3-4764-909A-553BF6C102E5}" presName="connTx" presStyleLbl="parChTrans1D2" presStyleIdx="4" presStyleCnt="8"/>
      <dgm:spPr/>
      <dgm:t>
        <a:bodyPr/>
        <a:lstStyle/>
        <a:p>
          <a:endParaRPr lang="fr-FR"/>
        </a:p>
      </dgm:t>
    </dgm:pt>
    <dgm:pt modelId="{4CE51BF6-8443-4CA5-9359-553BE493A77E}" type="pres">
      <dgm:prSet presAssocID="{F23CD67D-95CA-4FF3-8BDC-6A137D2765B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BE407B-94FC-466A-9DB0-744074DD3B12}" type="pres">
      <dgm:prSet presAssocID="{AB556378-9CE1-44FD-B14C-4BF0CC4EC806}" presName="Name9" presStyleLbl="parChTrans1D2" presStyleIdx="5" presStyleCnt="8"/>
      <dgm:spPr/>
      <dgm:t>
        <a:bodyPr/>
        <a:lstStyle/>
        <a:p>
          <a:endParaRPr lang="fr-FR"/>
        </a:p>
      </dgm:t>
    </dgm:pt>
    <dgm:pt modelId="{B2F927AC-8821-4022-8FF3-C66CD142BEEF}" type="pres">
      <dgm:prSet presAssocID="{AB556378-9CE1-44FD-B14C-4BF0CC4EC806}" presName="connTx" presStyleLbl="parChTrans1D2" presStyleIdx="5" presStyleCnt="8"/>
      <dgm:spPr/>
      <dgm:t>
        <a:bodyPr/>
        <a:lstStyle/>
        <a:p>
          <a:endParaRPr lang="fr-FR"/>
        </a:p>
      </dgm:t>
    </dgm:pt>
    <dgm:pt modelId="{60323317-ACB5-4F09-A89F-7A52CD2B875D}" type="pres">
      <dgm:prSet presAssocID="{405BBD7C-9CFC-4586-BA6A-2E5CB3B529C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97B07A-1320-4299-A2DB-766E29EB948B}" type="pres">
      <dgm:prSet presAssocID="{352E0C65-36C6-41FE-9175-70282DA34ECB}" presName="Name9" presStyleLbl="parChTrans1D2" presStyleIdx="6" presStyleCnt="8"/>
      <dgm:spPr/>
      <dgm:t>
        <a:bodyPr/>
        <a:lstStyle/>
        <a:p>
          <a:endParaRPr lang="fr-FR"/>
        </a:p>
      </dgm:t>
    </dgm:pt>
    <dgm:pt modelId="{91F4E164-C0EE-4104-AFA2-48F9D6FC13F6}" type="pres">
      <dgm:prSet presAssocID="{352E0C65-36C6-41FE-9175-70282DA34ECB}" presName="connTx" presStyleLbl="parChTrans1D2" presStyleIdx="6" presStyleCnt="8"/>
      <dgm:spPr/>
      <dgm:t>
        <a:bodyPr/>
        <a:lstStyle/>
        <a:p>
          <a:endParaRPr lang="fr-FR"/>
        </a:p>
      </dgm:t>
    </dgm:pt>
    <dgm:pt modelId="{2B898160-D889-43B4-8F70-3625174F7707}" type="pres">
      <dgm:prSet presAssocID="{9A0A7121-983D-424C-8D3E-3472D8F8D42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6D216F-1EA2-4530-9114-F969FA9E4DCB}" type="pres">
      <dgm:prSet presAssocID="{3EC3A5A1-869F-4BFE-A3BE-541CC19AC504}" presName="Name9" presStyleLbl="parChTrans1D2" presStyleIdx="7" presStyleCnt="8"/>
      <dgm:spPr/>
      <dgm:t>
        <a:bodyPr/>
        <a:lstStyle/>
        <a:p>
          <a:endParaRPr lang="fr-FR"/>
        </a:p>
      </dgm:t>
    </dgm:pt>
    <dgm:pt modelId="{E86D27DC-AB56-46B6-A23A-D44B66BC083B}" type="pres">
      <dgm:prSet presAssocID="{3EC3A5A1-869F-4BFE-A3BE-541CC19AC504}" presName="connTx" presStyleLbl="parChTrans1D2" presStyleIdx="7" presStyleCnt="8"/>
      <dgm:spPr/>
      <dgm:t>
        <a:bodyPr/>
        <a:lstStyle/>
        <a:p>
          <a:endParaRPr lang="fr-FR"/>
        </a:p>
      </dgm:t>
    </dgm:pt>
    <dgm:pt modelId="{F6CCA74E-37A5-45F9-B7CE-DB0522F23B4C}" type="pres">
      <dgm:prSet presAssocID="{D7ACB1E4-367A-41AD-8C67-845085DB644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F9C3DE5-8EDB-45D7-8971-D4C7556427C1}" srcId="{F5E24F9F-F446-41FB-B6E3-9277001471FA}" destId="{8476EB54-13AA-4785-9F18-BEB0586DFACC}" srcOrd="0" destOrd="0" parTransId="{369A23B0-3B2F-4C3E-A7E9-4334D2229439}" sibTransId="{887FA6DE-C0E0-4533-82A4-C88D7B86B0E5}"/>
    <dgm:cxn modelId="{4D4C73EA-B92D-4476-88E6-1BD527562C83}" type="presOf" srcId="{32C293FE-FCF3-4764-909A-553BF6C102E5}" destId="{4A68EED3-355B-43D0-8797-13C43833637E}" srcOrd="1" destOrd="0" presId="urn:microsoft.com/office/officeart/2005/8/layout/radial1"/>
    <dgm:cxn modelId="{45ECCA69-D924-4B6A-B80E-1CD8CEF25BBA}" type="presOf" srcId="{8A0FB75B-95B0-4022-825B-6846C9CB8021}" destId="{A4A262EF-5E80-45F1-A33C-C320FF546EEF}" srcOrd="0" destOrd="0" presId="urn:microsoft.com/office/officeart/2005/8/layout/radial1"/>
    <dgm:cxn modelId="{3579E04D-C831-43BB-ADB3-AA2E201825E5}" srcId="{8476EB54-13AA-4785-9F18-BEB0586DFACC}" destId="{F23CD67D-95CA-4FF3-8BDC-6A137D2765BB}" srcOrd="4" destOrd="0" parTransId="{32C293FE-FCF3-4764-909A-553BF6C102E5}" sibTransId="{16FA37AE-9997-47C4-A319-8D1941F81981}"/>
    <dgm:cxn modelId="{BFE48045-84E4-498F-992E-E7D1116599F2}" type="presOf" srcId="{54049AB0-7F64-4B81-96D1-77D0F6DA24D5}" destId="{CCE7D529-D423-4E1B-8508-9D5727117142}" srcOrd="1" destOrd="0" presId="urn:microsoft.com/office/officeart/2005/8/layout/radial1"/>
    <dgm:cxn modelId="{813D4DB7-5EF5-4D32-AB51-E40F3060F12B}" type="presOf" srcId="{3EC3A5A1-869F-4BFE-A3BE-541CC19AC504}" destId="{906D216F-1EA2-4530-9114-F969FA9E4DCB}" srcOrd="0" destOrd="0" presId="urn:microsoft.com/office/officeart/2005/8/layout/radial1"/>
    <dgm:cxn modelId="{D57F9B43-76F9-42AE-B5A1-348A6722CD5E}" type="presOf" srcId="{F5E24F9F-F446-41FB-B6E3-9277001471FA}" destId="{12F013AC-5FC0-44EE-AD4C-1988D2CF249F}" srcOrd="0" destOrd="0" presId="urn:microsoft.com/office/officeart/2005/8/layout/radial1"/>
    <dgm:cxn modelId="{214FEC44-B7B4-4429-9E9F-154D4A1EC319}" type="presOf" srcId="{9E868CAF-22C6-4764-B03B-9D45C3CDEE66}" destId="{165B0E81-B063-4367-8C89-0D060CAC25F3}" srcOrd="0" destOrd="0" presId="urn:microsoft.com/office/officeart/2005/8/layout/radial1"/>
    <dgm:cxn modelId="{0A96982F-94F0-4DA8-AE69-C1206F6A7C5B}" type="presOf" srcId="{405BBD7C-9CFC-4586-BA6A-2E5CB3B529CD}" destId="{60323317-ACB5-4F09-A89F-7A52CD2B875D}" srcOrd="0" destOrd="0" presId="urn:microsoft.com/office/officeart/2005/8/layout/radial1"/>
    <dgm:cxn modelId="{A6340567-F001-4C37-A7A8-42DE03725402}" type="presOf" srcId="{3EC3A5A1-869F-4BFE-A3BE-541CC19AC504}" destId="{E86D27DC-AB56-46B6-A23A-D44B66BC083B}" srcOrd="1" destOrd="0" presId="urn:microsoft.com/office/officeart/2005/8/layout/radial1"/>
    <dgm:cxn modelId="{AB77FC44-EAAA-4FE2-8C95-ACA70A4264DB}" type="presOf" srcId="{3E343A4B-BB5A-4FB0-AA95-077E59D496DD}" destId="{4E0E1215-3D5F-4C5B-A54A-25C093B36396}" srcOrd="0" destOrd="0" presId="urn:microsoft.com/office/officeart/2005/8/layout/radial1"/>
    <dgm:cxn modelId="{5217768B-A9D4-488D-8EA5-4CA3A1FB5B9E}" srcId="{8476EB54-13AA-4785-9F18-BEB0586DFACC}" destId="{9A0A7121-983D-424C-8D3E-3472D8F8D42B}" srcOrd="6" destOrd="0" parTransId="{352E0C65-36C6-41FE-9175-70282DA34ECB}" sibTransId="{D66A92D1-609A-440E-B0D3-CC83268A4D77}"/>
    <dgm:cxn modelId="{13C3E897-A217-465C-B256-7A1F934A0C87}" srcId="{8476EB54-13AA-4785-9F18-BEB0586DFACC}" destId="{3E343A4B-BB5A-4FB0-AA95-077E59D496DD}" srcOrd="3" destOrd="0" parTransId="{DF138540-2DD5-4BFF-A68B-D41A126C989F}" sibTransId="{029C0531-77C2-47E2-9D7F-65154472988E}"/>
    <dgm:cxn modelId="{E9EB0DA3-C3A1-4C7B-9696-F029C80E801B}" srcId="{8476EB54-13AA-4785-9F18-BEB0586DFACC}" destId="{AF88018E-9383-4FD0-BD76-D1184B12D5C4}" srcOrd="1" destOrd="0" parTransId="{54049AB0-7F64-4B81-96D1-77D0F6DA24D5}" sibTransId="{1C7CDE1D-8B85-4FD9-BB2B-D09FD06B6C28}"/>
    <dgm:cxn modelId="{02073ED2-67AA-4648-A95A-73D836020B3A}" type="presOf" srcId="{DF138540-2DD5-4BFF-A68B-D41A126C989F}" destId="{903E46EF-47E9-47DF-96F1-AEDE2C49BC6B}" srcOrd="0" destOrd="0" presId="urn:microsoft.com/office/officeart/2005/8/layout/radial1"/>
    <dgm:cxn modelId="{AC6B483E-6BDB-4CB1-ACAF-D0BDDDD086ED}" type="presOf" srcId="{54459349-C9AB-49FE-AA36-C04A1C76C6BF}" destId="{220457B2-1951-4A86-B5EF-4F665191F7F4}" srcOrd="1" destOrd="0" presId="urn:microsoft.com/office/officeart/2005/8/layout/radial1"/>
    <dgm:cxn modelId="{99EA1896-2257-46D3-81CB-AEA0A35F2BF4}" type="presOf" srcId="{F23CD67D-95CA-4FF3-8BDC-6A137D2765BB}" destId="{4CE51BF6-8443-4CA5-9359-553BE493A77E}" srcOrd="0" destOrd="0" presId="urn:microsoft.com/office/officeart/2005/8/layout/radial1"/>
    <dgm:cxn modelId="{103524AB-B8AA-44CB-974E-C48ACAFB0A97}" type="presOf" srcId="{AB556378-9CE1-44FD-B14C-4BF0CC4EC806}" destId="{B2F927AC-8821-4022-8FF3-C66CD142BEEF}" srcOrd="1" destOrd="0" presId="urn:microsoft.com/office/officeart/2005/8/layout/radial1"/>
    <dgm:cxn modelId="{21855BCA-D950-4FA7-B966-ABB892C3201B}" type="presOf" srcId="{8476EB54-13AA-4785-9F18-BEB0586DFACC}" destId="{024BB135-998D-422B-9FC4-F5286B907B37}" srcOrd="0" destOrd="0" presId="urn:microsoft.com/office/officeart/2005/8/layout/radial1"/>
    <dgm:cxn modelId="{99D48933-710F-4700-AB18-286DBF6D482E}" type="presOf" srcId="{352E0C65-36C6-41FE-9175-70282DA34ECB}" destId="{91F4E164-C0EE-4104-AFA2-48F9D6FC13F6}" srcOrd="1" destOrd="0" presId="urn:microsoft.com/office/officeart/2005/8/layout/radial1"/>
    <dgm:cxn modelId="{32F3A14A-1AB7-4FDA-A94C-D0E607F698AE}" type="presOf" srcId="{9E868CAF-22C6-4764-B03B-9D45C3CDEE66}" destId="{E6E3BB0A-E8D1-40CC-AE8F-75AE2B1ACC57}" srcOrd="1" destOrd="0" presId="urn:microsoft.com/office/officeart/2005/8/layout/radial1"/>
    <dgm:cxn modelId="{4AA5BAB9-7B98-428D-900A-348A6886B518}" type="presOf" srcId="{AB556378-9CE1-44FD-B14C-4BF0CC4EC806}" destId="{2DBE407B-94FC-466A-9DB0-744074DD3B12}" srcOrd="0" destOrd="0" presId="urn:microsoft.com/office/officeart/2005/8/layout/radial1"/>
    <dgm:cxn modelId="{A4485363-4509-4787-A2AD-AA6C3D0DC3C8}" type="presOf" srcId="{352E0C65-36C6-41FE-9175-70282DA34ECB}" destId="{5A97B07A-1320-4299-A2DB-766E29EB948B}" srcOrd="0" destOrd="0" presId="urn:microsoft.com/office/officeart/2005/8/layout/radial1"/>
    <dgm:cxn modelId="{C3661ECE-F914-44C2-A9D2-6A32C6EEDD78}" srcId="{8476EB54-13AA-4785-9F18-BEB0586DFACC}" destId="{405BBD7C-9CFC-4586-BA6A-2E5CB3B529CD}" srcOrd="5" destOrd="0" parTransId="{AB556378-9CE1-44FD-B14C-4BF0CC4EC806}" sibTransId="{B2ADE69D-01C4-4ECB-83D9-7F0BE9872526}"/>
    <dgm:cxn modelId="{A2BD42AF-372B-43DC-8317-E90819023971}" type="presOf" srcId="{54459349-C9AB-49FE-AA36-C04A1C76C6BF}" destId="{92B43412-C167-43B6-B697-478E2F3B6653}" srcOrd="0" destOrd="0" presId="urn:microsoft.com/office/officeart/2005/8/layout/radial1"/>
    <dgm:cxn modelId="{2AAD1FF0-6FE9-4AFF-901C-A61F9A667B3A}" srcId="{8476EB54-13AA-4785-9F18-BEB0586DFACC}" destId="{3520FD6E-D6D8-4BCC-BE2A-5D9491EDC850}" srcOrd="0" destOrd="0" parTransId="{9E868CAF-22C6-4764-B03B-9D45C3CDEE66}" sibTransId="{9A6EA461-BAB6-491A-9B1E-FEEFDDBD50AB}"/>
    <dgm:cxn modelId="{98AE673E-EFD4-4181-BF4D-93C01C3B96D4}" type="presOf" srcId="{AF88018E-9383-4FD0-BD76-D1184B12D5C4}" destId="{588CEED9-2982-4C69-BF0C-03008477BDC6}" srcOrd="0" destOrd="0" presId="urn:microsoft.com/office/officeart/2005/8/layout/radial1"/>
    <dgm:cxn modelId="{0F6782F6-1B76-4014-B5B9-FF66A294141A}" srcId="{8476EB54-13AA-4785-9F18-BEB0586DFACC}" destId="{D7ACB1E4-367A-41AD-8C67-845085DB6440}" srcOrd="7" destOrd="0" parTransId="{3EC3A5A1-869F-4BFE-A3BE-541CC19AC504}" sibTransId="{B0818ED8-734C-43FF-A54F-458402C2C8B3}"/>
    <dgm:cxn modelId="{54C006B1-99B2-4524-8AC9-1028D7D9A962}" type="presOf" srcId="{54049AB0-7F64-4B81-96D1-77D0F6DA24D5}" destId="{2E6ACD65-A3F6-4FA8-8E92-130939E6E567}" srcOrd="0" destOrd="0" presId="urn:microsoft.com/office/officeart/2005/8/layout/radial1"/>
    <dgm:cxn modelId="{1838A04A-575E-4A6F-9974-E66EA2DDE1DF}" type="presOf" srcId="{DF138540-2DD5-4BFF-A68B-D41A126C989F}" destId="{A578EAA0-C1B0-44D6-9EE1-C355C249317C}" srcOrd="1" destOrd="0" presId="urn:microsoft.com/office/officeart/2005/8/layout/radial1"/>
    <dgm:cxn modelId="{297E9E1E-EE9E-4040-B4E4-07C40C1EB3F7}" type="presOf" srcId="{32C293FE-FCF3-4764-909A-553BF6C102E5}" destId="{2B716B8E-2E64-40BE-8E2B-4AC4BB865E8D}" srcOrd="0" destOrd="0" presId="urn:microsoft.com/office/officeart/2005/8/layout/radial1"/>
    <dgm:cxn modelId="{4B175BB8-CC03-4516-8001-8CA27F61D098}" type="presOf" srcId="{9A0A7121-983D-424C-8D3E-3472D8F8D42B}" destId="{2B898160-D889-43B4-8F70-3625174F7707}" srcOrd="0" destOrd="0" presId="urn:microsoft.com/office/officeart/2005/8/layout/radial1"/>
    <dgm:cxn modelId="{BD2122FE-A270-4F82-A28A-E913AFB7312B}" type="presOf" srcId="{3520FD6E-D6D8-4BCC-BE2A-5D9491EDC850}" destId="{F5998972-E9FE-4249-9BDA-0EA4D3223A9A}" srcOrd="0" destOrd="0" presId="urn:microsoft.com/office/officeart/2005/8/layout/radial1"/>
    <dgm:cxn modelId="{459CCE9F-9F7A-419F-B777-253CB227F7EE}" srcId="{8476EB54-13AA-4785-9F18-BEB0586DFACC}" destId="{8A0FB75B-95B0-4022-825B-6846C9CB8021}" srcOrd="2" destOrd="0" parTransId="{54459349-C9AB-49FE-AA36-C04A1C76C6BF}" sibTransId="{75C01CAE-B6B4-4A99-89D8-98EDEB6F8E06}"/>
    <dgm:cxn modelId="{D299D9FB-EBC9-4DC8-AE34-D59D9DFAA6C1}" type="presOf" srcId="{D7ACB1E4-367A-41AD-8C67-845085DB6440}" destId="{F6CCA74E-37A5-45F9-B7CE-DB0522F23B4C}" srcOrd="0" destOrd="0" presId="urn:microsoft.com/office/officeart/2005/8/layout/radial1"/>
    <dgm:cxn modelId="{D1384282-8A13-41AB-A3F9-D4B78EE5A9F2}" type="presParOf" srcId="{12F013AC-5FC0-44EE-AD4C-1988D2CF249F}" destId="{024BB135-998D-422B-9FC4-F5286B907B37}" srcOrd="0" destOrd="0" presId="urn:microsoft.com/office/officeart/2005/8/layout/radial1"/>
    <dgm:cxn modelId="{5A84AB56-FE42-461F-8096-82D4313F21ED}" type="presParOf" srcId="{12F013AC-5FC0-44EE-AD4C-1988D2CF249F}" destId="{165B0E81-B063-4367-8C89-0D060CAC25F3}" srcOrd="1" destOrd="0" presId="urn:microsoft.com/office/officeart/2005/8/layout/radial1"/>
    <dgm:cxn modelId="{0E7F0C52-E39C-4C2D-8D08-48E6F5B2D402}" type="presParOf" srcId="{165B0E81-B063-4367-8C89-0D060CAC25F3}" destId="{E6E3BB0A-E8D1-40CC-AE8F-75AE2B1ACC57}" srcOrd="0" destOrd="0" presId="urn:microsoft.com/office/officeart/2005/8/layout/radial1"/>
    <dgm:cxn modelId="{54738A68-D7FC-404C-A0FF-0A0D47649A74}" type="presParOf" srcId="{12F013AC-5FC0-44EE-AD4C-1988D2CF249F}" destId="{F5998972-E9FE-4249-9BDA-0EA4D3223A9A}" srcOrd="2" destOrd="0" presId="urn:microsoft.com/office/officeart/2005/8/layout/radial1"/>
    <dgm:cxn modelId="{62A7DF5A-1CC3-470F-BD88-72A3D9AD3626}" type="presParOf" srcId="{12F013AC-5FC0-44EE-AD4C-1988D2CF249F}" destId="{2E6ACD65-A3F6-4FA8-8E92-130939E6E567}" srcOrd="3" destOrd="0" presId="urn:microsoft.com/office/officeart/2005/8/layout/radial1"/>
    <dgm:cxn modelId="{0FB5AB59-BFE3-4E98-A3B0-F6F29071CBA2}" type="presParOf" srcId="{2E6ACD65-A3F6-4FA8-8E92-130939E6E567}" destId="{CCE7D529-D423-4E1B-8508-9D5727117142}" srcOrd="0" destOrd="0" presId="urn:microsoft.com/office/officeart/2005/8/layout/radial1"/>
    <dgm:cxn modelId="{08D2CF88-EAA6-4082-B0E4-2A5EAF2B7545}" type="presParOf" srcId="{12F013AC-5FC0-44EE-AD4C-1988D2CF249F}" destId="{588CEED9-2982-4C69-BF0C-03008477BDC6}" srcOrd="4" destOrd="0" presId="urn:microsoft.com/office/officeart/2005/8/layout/radial1"/>
    <dgm:cxn modelId="{C180836B-8D68-4E5C-B391-D729ADE7E18D}" type="presParOf" srcId="{12F013AC-5FC0-44EE-AD4C-1988D2CF249F}" destId="{92B43412-C167-43B6-B697-478E2F3B6653}" srcOrd="5" destOrd="0" presId="urn:microsoft.com/office/officeart/2005/8/layout/radial1"/>
    <dgm:cxn modelId="{36AA93C1-D493-40A0-95A0-40C062F6BD75}" type="presParOf" srcId="{92B43412-C167-43B6-B697-478E2F3B6653}" destId="{220457B2-1951-4A86-B5EF-4F665191F7F4}" srcOrd="0" destOrd="0" presId="urn:microsoft.com/office/officeart/2005/8/layout/radial1"/>
    <dgm:cxn modelId="{C485614D-70D0-4390-BD13-9E19E49B9410}" type="presParOf" srcId="{12F013AC-5FC0-44EE-AD4C-1988D2CF249F}" destId="{A4A262EF-5E80-45F1-A33C-C320FF546EEF}" srcOrd="6" destOrd="0" presId="urn:microsoft.com/office/officeart/2005/8/layout/radial1"/>
    <dgm:cxn modelId="{0E259250-6EEE-449C-8C43-3C0D7105FE37}" type="presParOf" srcId="{12F013AC-5FC0-44EE-AD4C-1988D2CF249F}" destId="{903E46EF-47E9-47DF-96F1-AEDE2C49BC6B}" srcOrd="7" destOrd="0" presId="urn:microsoft.com/office/officeart/2005/8/layout/radial1"/>
    <dgm:cxn modelId="{23DC2320-8A3C-4325-8B88-DB741726A99F}" type="presParOf" srcId="{903E46EF-47E9-47DF-96F1-AEDE2C49BC6B}" destId="{A578EAA0-C1B0-44D6-9EE1-C355C249317C}" srcOrd="0" destOrd="0" presId="urn:microsoft.com/office/officeart/2005/8/layout/radial1"/>
    <dgm:cxn modelId="{01F1036B-1742-4400-8AF2-0ABF745D59C5}" type="presParOf" srcId="{12F013AC-5FC0-44EE-AD4C-1988D2CF249F}" destId="{4E0E1215-3D5F-4C5B-A54A-25C093B36396}" srcOrd="8" destOrd="0" presId="urn:microsoft.com/office/officeart/2005/8/layout/radial1"/>
    <dgm:cxn modelId="{4A06A355-6266-4626-9992-F27DBB0AD81C}" type="presParOf" srcId="{12F013AC-5FC0-44EE-AD4C-1988D2CF249F}" destId="{2B716B8E-2E64-40BE-8E2B-4AC4BB865E8D}" srcOrd="9" destOrd="0" presId="urn:microsoft.com/office/officeart/2005/8/layout/radial1"/>
    <dgm:cxn modelId="{BFBAF316-FAEE-489E-AF3E-71384B203F31}" type="presParOf" srcId="{2B716B8E-2E64-40BE-8E2B-4AC4BB865E8D}" destId="{4A68EED3-355B-43D0-8797-13C43833637E}" srcOrd="0" destOrd="0" presId="urn:microsoft.com/office/officeart/2005/8/layout/radial1"/>
    <dgm:cxn modelId="{442F7416-92A3-4D34-B83A-3A1B37CF75BD}" type="presParOf" srcId="{12F013AC-5FC0-44EE-AD4C-1988D2CF249F}" destId="{4CE51BF6-8443-4CA5-9359-553BE493A77E}" srcOrd="10" destOrd="0" presId="urn:microsoft.com/office/officeart/2005/8/layout/radial1"/>
    <dgm:cxn modelId="{EC79D708-A9C4-4788-9152-E9045901B19A}" type="presParOf" srcId="{12F013AC-5FC0-44EE-AD4C-1988D2CF249F}" destId="{2DBE407B-94FC-466A-9DB0-744074DD3B12}" srcOrd="11" destOrd="0" presId="urn:microsoft.com/office/officeart/2005/8/layout/radial1"/>
    <dgm:cxn modelId="{FBA6B670-1C94-4013-AD54-42D185DADE38}" type="presParOf" srcId="{2DBE407B-94FC-466A-9DB0-744074DD3B12}" destId="{B2F927AC-8821-4022-8FF3-C66CD142BEEF}" srcOrd="0" destOrd="0" presId="urn:microsoft.com/office/officeart/2005/8/layout/radial1"/>
    <dgm:cxn modelId="{4BD53B91-4E2B-4CBF-98C1-DAC9683E581F}" type="presParOf" srcId="{12F013AC-5FC0-44EE-AD4C-1988D2CF249F}" destId="{60323317-ACB5-4F09-A89F-7A52CD2B875D}" srcOrd="12" destOrd="0" presId="urn:microsoft.com/office/officeart/2005/8/layout/radial1"/>
    <dgm:cxn modelId="{D4AD2748-344B-43AD-8630-97A5810CBBFD}" type="presParOf" srcId="{12F013AC-5FC0-44EE-AD4C-1988D2CF249F}" destId="{5A97B07A-1320-4299-A2DB-766E29EB948B}" srcOrd="13" destOrd="0" presId="urn:microsoft.com/office/officeart/2005/8/layout/radial1"/>
    <dgm:cxn modelId="{516737A5-F716-4EC3-94F4-88B09BC4D079}" type="presParOf" srcId="{5A97B07A-1320-4299-A2DB-766E29EB948B}" destId="{91F4E164-C0EE-4104-AFA2-48F9D6FC13F6}" srcOrd="0" destOrd="0" presId="urn:microsoft.com/office/officeart/2005/8/layout/radial1"/>
    <dgm:cxn modelId="{13AA2C35-C933-4F4F-A08B-F27116607D0F}" type="presParOf" srcId="{12F013AC-5FC0-44EE-AD4C-1988D2CF249F}" destId="{2B898160-D889-43B4-8F70-3625174F7707}" srcOrd="14" destOrd="0" presId="urn:microsoft.com/office/officeart/2005/8/layout/radial1"/>
    <dgm:cxn modelId="{58572807-2F27-4967-9FBE-F72207140C56}" type="presParOf" srcId="{12F013AC-5FC0-44EE-AD4C-1988D2CF249F}" destId="{906D216F-1EA2-4530-9114-F969FA9E4DCB}" srcOrd="15" destOrd="0" presId="urn:microsoft.com/office/officeart/2005/8/layout/radial1"/>
    <dgm:cxn modelId="{8B99B220-D41B-4470-A9EF-AEF932E26638}" type="presParOf" srcId="{906D216F-1EA2-4530-9114-F969FA9E4DCB}" destId="{E86D27DC-AB56-46B6-A23A-D44B66BC083B}" srcOrd="0" destOrd="0" presId="urn:microsoft.com/office/officeart/2005/8/layout/radial1"/>
    <dgm:cxn modelId="{D118BE03-F090-4959-88E5-2AD5238E95A7}" type="presParOf" srcId="{12F013AC-5FC0-44EE-AD4C-1988D2CF249F}" destId="{F6CCA74E-37A5-45F9-B7CE-DB0522F23B4C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3DECC4-B5A6-4CCC-AE76-F501E85C8FB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C244935-4735-4952-9675-4D61B1D89EEC}">
      <dgm:prSet phldrT="[Texte]"/>
      <dgm:spPr/>
      <dgm:t>
        <a:bodyPr/>
        <a:lstStyle/>
        <a:p>
          <a:r>
            <a:rPr lang="fr-FR" dirty="0" smtClean="0"/>
            <a:t>Excellence</a:t>
          </a:r>
        </a:p>
        <a:p>
          <a:r>
            <a:rPr lang="fr-FR" dirty="0" smtClean="0"/>
            <a:t>360°</a:t>
          </a:r>
          <a:endParaRPr lang="fr-FR" dirty="0"/>
        </a:p>
      </dgm:t>
    </dgm:pt>
    <dgm:pt modelId="{5C4D5E1B-455C-4455-887F-FF59369B1C5C}" type="parTrans" cxnId="{837EEBD8-EFF8-49AC-8165-9C8A91E9705F}">
      <dgm:prSet/>
      <dgm:spPr/>
      <dgm:t>
        <a:bodyPr/>
        <a:lstStyle/>
        <a:p>
          <a:endParaRPr lang="fr-FR"/>
        </a:p>
      </dgm:t>
    </dgm:pt>
    <dgm:pt modelId="{4FCC1A1C-B365-4D37-A50B-A7FC7D62E9C1}" type="sibTrans" cxnId="{837EEBD8-EFF8-49AC-8165-9C8A91E9705F}">
      <dgm:prSet/>
      <dgm:spPr/>
      <dgm:t>
        <a:bodyPr/>
        <a:lstStyle/>
        <a:p>
          <a:endParaRPr lang="fr-FR"/>
        </a:p>
      </dgm:t>
    </dgm:pt>
    <dgm:pt modelId="{E0FF6AF3-0999-4DBF-9BD8-324CB296C464}">
      <dgm:prSet phldrT="[Texte]"/>
      <dgm:spPr>
        <a:solidFill>
          <a:srgbClr val="3797B9"/>
        </a:solidFill>
      </dgm:spPr>
      <dgm:t>
        <a:bodyPr/>
        <a:lstStyle/>
        <a:p>
          <a:r>
            <a:rPr lang="fr-FR" dirty="0" smtClean="0"/>
            <a:t>Perception des victimes</a:t>
          </a:r>
          <a:endParaRPr lang="fr-FR" dirty="0"/>
        </a:p>
      </dgm:t>
    </dgm:pt>
    <dgm:pt modelId="{C1F92F72-BA52-4C9F-80F6-D19FC6A68363}" type="parTrans" cxnId="{F2B92B7D-8C00-47C8-BB1E-85BE0AD74462}">
      <dgm:prSet/>
      <dgm:spPr/>
      <dgm:t>
        <a:bodyPr/>
        <a:lstStyle/>
        <a:p>
          <a:endParaRPr lang="fr-FR"/>
        </a:p>
      </dgm:t>
    </dgm:pt>
    <dgm:pt modelId="{7AF3C2A6-C37D-4A0B-90A4-A68A24CD7873}" type="sibTrans" cxnId="{F2B92B7D-8C00-47C8-BB1E-85BE0AD74462}">
      <dgm:prSet/>
      <dgm:spPr/>
      <dgm:t>
        <a:bodyPr/>
        <a:lstStyle/>
        <a:p>
          <a:endParaRPr lang="fr-FR"/>
        </a:p>
      </dgm:t>
    </dgm:pt>
    <dgm:pt modelId="{2AABE6D6-ECFE-4D7E-B290-3E51F5BBA134}">
      <dgm:prSet phldrT="[Texte]"/>
      <dgm:spPr>
        <a:solidFill>
          <a:srgbClr val="BDBB63"/>
        </a:solidFill>
      </dgm:spPr>
      <dgm:t>
        <a:bodyPr/>
        <a:lstStyle/>
        <a:p>
          <a:r>
            <a:rPr lang="fr-FR" dirty="0" smtClean="0"/>
            <a:t>Perception des personnels</a:t>
          </a:r>
          <a:endParaRPr lang="fr-FR" dirty="0"/>
        </a:p>
      </dgm:t>
    </dgm:pt>
    <dgm:pt modelId="{01B8303E-B8A3-4808-9C91-C453194342B7}" type="parTrans" cxnId="{5DA21E6D-FBA5-4E0C-8A97-8A86695C8D2C}">
      <dgm:prSet/>
      <dgm:spPr/>
      <dgm:t>
        <a:bodyPr/>
        <a:lstStyle/>
        <a:p>
          <a:endParaRPr lang="fr-FR"/>
        </a:p>
      </dgm:t>
    </dgm:pt>
    <dgm:pt modelId="{36E3DB96-A12A-4C59-BA57-0D533E21F6C5}" type="sibTrans" cxnId="{5DA21E6D-FBA5-4E0C-8A97-8A86695C8D2C}">
      <dgm:prSet/>
      <dgm:spPr/>
      <dgm:t>
        <a:bodyPr/>
        <a:lstStyle/>
        <a:p>
          <a:endParaRPr lang="fr-FR"/>
        </a:p>
      </dgm:t>
    </dgm:pt>
    <dgm:pt modelId="{3B3B88AA-5331-4B2A-B198-C7AF118AFF0D}">
      <dgm:prSet phldrT="[Texte]"/>
      <dgm:spPr>
        <a:solidFill>
          <a:srgbClr val="6960A8"/>
        </a:solidFill>
      </dgm:spPr>
      <dgm:t>
        <a:bodyPr/>
        <a:lstStyle/>
        <a:p>
          <a:r>
            <a:rPr lang="fr-FR" dirty="0" smtClean="0"/>
            <a:t>Résultats quantitatifs</a:t>
          </a:r>
          <a:endParaRPr lang="fr-FR" dirty="0"/>
        </a:p>
      </dgm:t>
    </dgm:pt>
    <dgm:pt modelId="{B54EDCBB-0FBB-4821-AC95-7FD10AD2E076}" type="parTrans" cxnId="{BB75428B-E977-46A4-8754-6546AA2CFC4E}">
      <dgm:prSet/>
      <dgm:spPr/>
      <dgm:t>
        <a:bodyPr/>
        <a:lstStyle/>
        <a:p>
          <a:endParaRPr lang="fr-FR"/>
        </a:p>
      </dgm:t>
    </dgm:pt>
    <dgm:pt modelId="{1835B9DD-C9A1-49DE-A4D5-B972367231FC}" type="sibTrans" cxnId="{BB75428B-E977-46A4-8754-6546AA2CFC4E}">
      <dgm:prSet/>
      <dgm:spPr/>
      <dgm:t>
        <a:bodyPr/>
        <a:lstStyle/>
        <a:p>
          <a:endParaRPr lang="fr-FR"/>
        </a:p>
      </dgm:t>
    </dgm:pt>
    <dgm:pt modelId="{D531A770-21CD-430F-99EA-F089381115D1}">
      <dgm:prSet phldrT="[Texte]"/>
      <dgm:spPr>
        <a:solidFill>
          <a:srgbClr val="BDBB63"/>
        </a:solidFill>
      </dgm:spPr>
      <dgm:t>
        <a:bodyPr/>
        <a:lstStyle/>
        <a:p>
          <a:r>
            <a:rPr lang="fr-FR" dirty="0" smtClean="0"/>
            <a:t>Perception des partenaires</a:t>
          </a:r>
          <a:endParaRPr lang="fr-FR" dirty="0"/>
        </a:p>
      </dgm:t>
    </dgm:pt>
    <dgm:pt modelId="{023F7A19-7674-4E08-AD6D-C281C7396276}" type="parTrans" cxnId="{C77AFD29-0419-40BA-86C3-8D5374062B07}">
      <dgm:prSet/>
      <dgm:spPr/>
      <dgm:t>
        <a:bodyPr/>
        <a:lstStyle/>
        <a:p>
          <a:endParaRPr lang="fr-FR"/>
        </a:p>
      </dgm:t>
    </dgm:pt>
    <dgm:pt modelId="{87E1C7C9-805F-4BAD-9AF6-A73910FF5679}" type="sibTrans" cxnId="{C77AFD29-0419-40BA-86C3-8D5374062B07}">
      <dgm:prSet/>
      <dgm:spPr/>
      <dgm:t>
        <a:bodyPr/>
        <a:lstStyle/>
        <a:p>
          <a:endParaRPr lang="fr-FR"/>
        </a:p>
      </dgm:t>
    </dgm:pt>
    <dgm:pt modelId="{2868F955-3405-4D3F-8E5E-F7E8D2E357BE}">
      <dgm:prSet phldrT="[Texte]"/>
      <dgm:spPr>
        <a:solidFill>
          <a:srgbClr val="3797B9"/>
        </a:solidFill>
      </dgm:spPr>
      <dgm:t>
        <a:bodyPr/>
        <a:lstStyle/>
        <a:p>
          <a:r>
            <a:rPr lang="fr-FR" dirty="0" smtClean="0"/>
            <a:t>Perception des élus</a:t>
          </a:r>
          <a:endParaRPr lang="fr-FR" dirty="0"/>
        </a:p>
      </dgm:t>
    </dgm:pt>
    <dgm:pt modelId="{4220BE24-7FF8-4C16-84CD-DAD9B47787A6}" type="parTrans" cxnId="{1BCE11B0-2AF3-49DF-A063-AE0195D0C69C}">
      <dgm:prSet/>
      <dgm:spPr/>
      <dgm:t>
        <a:bodyPr/>
        <a:lstStyle/>
        <a:p>
          <a:endParaRPr lang="fr-FR"/>
        </a:p>
      </dgm:t>
    </dgm:pt>
    <dgm:pt modelId="{F04D9D8B-BFB9-4C6B-AA9E-B32A8440F16E}" type="sibTrans" cxnId="{1BCE11B0-2AF3-49DF-A063-AE0195D0C69C}">
      <dgm:prSet/>
      <dgm:spPr/>
      <dgm:t>
        <a:bodyPr/>
        <a:lstStyle/>
        <a:p>
          <a:endParaRPr lang="fr-FR"/>
        </a:p>
      </dgm:t>
    </dgm:pt>
    <dgm:pt modelId="{684AF3B3-798A-422D-98EE-52C3C97DDBA7}">
      <dgm:prSet phldrT="[Texte]"/>
      <dgm:spPr>
        <a:solidFill>
          <a:srgbClr val="BDBB63"/>
        </a:solidFill>
      </dgm:spPr>
      <dgm:t>
        <a:bodyPr/>
        <a:lstStyle/>
        <a:p>
          <a:r>
            <a:rPr lang="fr-FR" dirty="0" smtClean="0"/>
            <a:t>Perception des autorités</a:t>
          </a:r>
          <a:endParaRPr lang="fr-FR" dirty="0"/>
        </a:p>
      </dgm:t>
    </dgm:pt>
    <dgm:pt modelId="{26F6DFCE-4ECE-4179-8EAF-1051E4BD1B74}" type="parTrans" cxnId="{99CEE508-73AE-4859-A73B-2676FB8CC00D}">
      <dgm:prSet/>
      <dgm:spPr/>
      <dgm:t>
        <a:bodyPr/>
        <a:lstStyle/>
        <a:p>
          <a:endParaRPr lang="fr-FR"/>
        </a:p>
      </dgm:t>
    </dgm:pt>
    <dgm:pt modelId="{7C2724C7-C09E-44BD-8D20-60920B1A459F}" type="sibTrans" cxnId="{99CEE508-73AE-4859-A73B-2676FB8CC00D}">
      <dgm:prSet/>
      <dgm:spPr/>
      <dgm:t>
        <a:bodyPr/>
        <a:lstStyle/>
        <a:p>
          <a:endParaRPr lang="fr-FR"/>
        </a:p>
      </dgm:t>
    </dgm:pt>
    <dgm:pt modelId="{69D7C7D6-7781-4FCD-9910-430FA08C9C60}" type="pres">
      <dgm:prSet presAssocID="{453DECC4-B5A6-4CCC-AE76-F501E85C8F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D71112D-F798-4931-B7BA-5580FCB27168}" type="pres">
      <dgm:prSet presAssocID="{EC244935-4735-4952-9675-4D61B1D89EEC}" presName="centerShape" presStyleLbl="node0" presStyleIdx="0" presStyleCnt="1"/>
      <dgm:spPr/>
      <dgm:t>
        <a:bodyPr/>
        <a:lstStyle/>
        <a:p>
          <a:endParaRPr lang="fr-FR"/>
        </a:p>
      </dgm:t>
    </dgm:pt>
    <dgm:pt modelId="{A9F2840E-6087-4626-AACC-0892EA8F2197}" type="pres">
      <dgm:prSet presAssocID="{E0FF6AF3-0999-4DBF-9BD8-324CB296C46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C944F0-39DE-43D5-AA98-2CF66A8B4D21}" type="pres">
      <dgm:prSet presAssocID="{E0FF6AF3-0999-4DBF-9BD8-324CB296C464}" presName="dummy" presStyleCnt="0"/>
      <dgm:spPr/>
    </dgm:pt>
    <dgm:pt modelId="{A8DAF216-8427-4667-B7ED-829436A11ACC}" type="pres">
      <dgm:prSet presAssocID="{7AF3C2A6-C37D-4A0B-90A4-A68A24CD7873}" presName="sibTrans" presStyleLbl="sibTrans2D1" presStyleIdx="0" presStyleCnt="6"/>
      <dgm:spPr/>
      <dgm:t>
        <a:bodyPr/>
        <a:lstStyle/>
        <a:p>
          <a:endParaRPr lang="fr-FR"/>
        </a:p>
      </dgm:t>
    </dgm:pt>
    <dgm:pt modelId="{D139CD7F-A758-42D6-B6A9-374510EB2F90}" type="pres">
      <dgm:prSet presAssocID="{2AABE6D6-ECFE-4D7E-B290-3E51F5BBA13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187668-C993-45F8-9AEA-A263F8FB047F}" type="pres">
      <dgm:prSet presAssocID="{2AABE6D6-ECFE-4D7E-B290-3E51F5BBA134}" presName="dummy" presStyleCnt="0"/>
      <dgm:spPr/>
    </dgm:pt>
    <dgm:pt modelId="{91159A9B-AF10-4449-A761-751A3F9A3585}" type="pres">
      <dgm:prSet presAssocID="{36E3DB96-A12A-4C59-BA57-0D533E21F6C5}" presName="sibTrans" presStyleLbl="sibTrans2D1" presStyleIdx="1" presStyleCnt="6"/>
      <dgm:spPr/>
      <dgm:t>
        <a:bodyPr/>
        <a:lstStyle/>
        <a:p>
          <a:endParaRPr lang="fr-FR"/>
        </a:p>
      </dgm:t>
    </dgm:pt>
    <dgm:pt modelId="{5292CAFF-8BA1-4DB4-9A33-A5ACE1E80B80}" type="pres">
      <dgm:prSet presAssocID="{3B3B88AA-5331-4B2A-B198-C7AF118AFF0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F99C38-98C1-4600-B54D-146F1D949E91}" type="pres">
      <dgm:prSet presAssocID="{3B3B88AA-5331-4B2A-B198-C7AF118AFF0D}" presName="dummy" presStyleCnt="0"/>
      <dgm:spPr/>
    </dgm:pt>
    <dgm:pt modelId="{08CB333E-924F-4AE9-A785-70B1B202DFA2}" type="pres">
      <dgm:prSet presAssocID="{1835B9DD-C9A1-49DE-A4D5-B972367231FC}" presName="sibTrans" presStyleLbl="sibTrans2D1" presStyleIdx="2" presStyleCnt="6"/>
      <dgm:spPr/>
      <dgm:t>
        <a:bodyPr/>
        <a:lstStyle/>
        <a:p>
          <a:endParaRPr lang="fr-FR"/>
        </a:p>
      </dgm:t>
    </dgm:pt>
    <dgm:pt modelId="{F5EDC6F7-4EF0-4ED7-AD75-B56616DB14BB}" type="pres">
      <dgm:prSet presAssocID="{D531A770-21CD-430F-99EA-F089381115D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46390E-7F70-40F7-878F-049DE6621307}" type="pres">
      <dgm:prSet presAssocID="{D531A770-21CD-430F-99EA-F089381115D1}" presName="dummy" presStyleCnt="0"/>
      <dgm:spPr/>
    </dgm:pt>
    <dgm:pt modelId="{1A544409-547C-431C-AD3C-097BA9075DD0}" type="pres">
      <dgm:prSet presAssocID="{87E1C7C9-805F-4BAD-9AF6-A73910FF5679}" presName="sibTrans" presStyleLbl="sibTrans2D1" presStyleIdx="3" presStyleCnt="6"/>
      <dgm:spPr/>
      <dgm:t>
        <a:bodyPr/>
        <a:lstStyle/>
        <a:p>
          <a:endParaRPr lang="fr-FR"/>
        </a:p>
      </dgm:t>
    </dgm:pt>
    <dgm:pt modelId="{2D0C0205-48B0-4C02-B1D2-5675C61CB4A7}" type="pres">
      <dgm:prSet presAssocID="{2868F955-3405-4D3F-8E5E-F7E8D2E357B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1BEBEF-61B9-4604-B58A-F27B08A4463A}" type="pres">
      <dgm:prSet presAssocID="{2868F955-3405-4D3F-8E5E-F7E8D2E357BE}" presName="dummy" presStyleCnt="0"/>
      <dgm:spPr/>
    </dgm:pt>
    <dgm:pt modelId="{3E36172B-FF45-4FBE-94F0-566847502677}" type="pres">
      <dgm:prSet presAssocID="{F04D9D8B-BFB9-4C6B-AA9E-B32A8440F16E}" presName="sibTrans" presStyleLbl="sibTrans2D1" presStyleIdx="4" presStyleCnt="6"/>
      <dgm:spPr/>
      <dgm:t>
        <a:bodyPr/>
        <a:lstStyle/>
        <a:p>
          <a:endParaRPr lang="fr-FR"/>
        </a:p>
      </dgm:t>
    </dgm:pt>
    <dgm:pt modelId="{61873935-7982-45A0-830A-EA81461B44B7}" type="pres">
      <dgm:prSet presAssocID="{684AF3B3-798A-422D-98EE-52C3C97DDBA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7CCFF9-D05D-4C0F-8229-A6C2A7537C0E}" type="pres">
      <dgm:prSet presAssocID="{684AF3B3-798A-422D-98EE-52C3C97DDBA7}" presName="dummy" presStyleCnt="0"/>
      <dgm:spPr/>
    </dgm:pt>
    <dgm:pt modelId="{D6EEC601-DDC9-4494-92D5-6E6F0FF9174C}" type="pres">
      <dgm:prSet presAssocID="{7C2724C7-C09E-44BD-8D20-60920B1A459F}" presName="sibTrans" presStyleLbl="sibTrans2D1" presStyleIdx="5" presStyleCnt="6"/>
      <dgm:spPr/>
      <dgm:t>
        <a:bodyPr/>
        <a:lstStyle/>
        <a:p>
          <a:endParaRPr lang="fr-FR"/>
        </a:p>
      </dgm:t>
    </dgm:pt>
  </dgm:ptLst>
  <dgm:cxnLst>
    <dgm:cxn modelId="{184A41C8-5471-4FCE-8C1A-3574349682F6}" type="presOf" srcId="{684AF3B3-798A-422D-98EE-52C3C97DDBA7}" destId="{61873935-7982-45A0-830A-EA81461B44B7}" srcOrd="0" destOrd="0" presId="urn:microsoft.com/office/officeart/2005/8/layout/radial6"/>
    <dgm:cxn modelId="{F2B92B7D-8C00-47C8-BB1E-85BE0AD74462}" srcId="{EC244935-4735-4952-9675-4D61B1D89EEC}" destId="{E0FF6AF3-0999-4DBF-9BD8-324CB296C464}" srcOrd="0" destOrd="0" parTransId="{C1F92F72-BA52-4C9F-80F6-D19FC6A68363}" sibTransId="{7AF3C2A6-C37D-4A0B-90A4-A68A24CD7873}"/>
    <dgm:cxn modelId="{B963E57F-749F-43E5-8A0C-372A8B6BC919}" type="presOf" srcId="{87E1C7C9-805F-4BAD-9AF6-A73910FF5679}" destId="{1A544409-547C-431C-AD3C-097BA9075DD0}" srcOrd="0" destOrd="0" presId="urn:microsoft.com/office/officeart/2005/8/layout/radial6"/>
    <dgm:cxn modelId="{C8FFD2EC-5F19-4446-BE02-39DA6AA1ABC7}" type="presOf" srcId="{F04D9D8B-BFB9-4C6B-AA9E-B32A8440F16E}" destId="{3E36172B-FF45-4FBE-94F0-566847502677}" srcOrd="0" destOrd="0" presId="urn:microsoft.com/office/officeart/2005/8/layout/radial6"/>
    <dgm:cxn modelId="{99CEE508-73AE-4859-A73B-2676FB8CC00D}" srcId="{EC244935-4735-4952-9675-4D61B1D89EEC}" destId="{684AF3B3-798A-422D-98EE-52C3C97DDBA7}" srcOrd="5" destOrd="0" parTransId="{26F6DFCE-4ECE-4179-8EAF-1051E4BD1B74}" sibTransId="{7C2724C7-C09E-44BD-8D20-60920B1A459F}"/>
    <dgm:cxn modelId="{BB75428B-E977-46A4-8754-6546AA2CFC4E}" srcId="{EC244935-4735-4952-9675-4D61B1D89EEC}" destId="{3B3B88AA-5331-4B2A-B198-C7AF118AFF0D}" srcOrd="2" destOrd="0" parTransId="{B54EDCBB-0FBB-4821-AC95-7FD10AD2E076}" sibTransId="{1835B9DD-C9A1-49DE-A4D5-B972367231FC}"/>
    <dgm:cxn modelId="{97F06AD6-5A67-4855-9AB7-122A28E48008}" type="presOf" srcId="{1835B9DD-C9A1-49DE-A4D5-B972367231FC}" destId="{08CB333E-924F-4AE9-A785-70B1B202DFA2}" srcOrd="0" destOrd="0" presId="urn:microsoft.com/office/officeart/2005/8/layout/radial6"/>
    <dgm:cxn modelId="{2A74E04D-E9F5-43A3-A60B-373F8DCBC4E1}" type="presOf" srcId="{2AABE6D6-ECFE-4D7E-B290-3E51F5BBA134}" destId="{D139CD7F-A758-42D6-B6A9-374510EB2F90}" srcOrd="0" destOrd="0" presId="urn:microsoft.com/office/officeart/2005/8/layout/radial6"/>
    <dgm:cxn modelId="{9AA4D345-0709-469E-9B64-0DD024FE771B}" type="presOf" srcId="{7C2724C7-C09E-44BD-8D20-60920B1A459F}" destId="{D6EEC601-DDC9-4494-92D5-6E6F0FF9174C}" srcOrd="0" destOrd="0" presId="urn:microsoft.com/office/officeart/2005/8/layout/radial6"/>
    <dgm:cxn modelId="{1BCE11B0-2AF3-49DF-A063-AE0195D0C69C}" srcId="{EC244935-4735-4952-9675-4D61B1D89EEC}" destId="{2868F955-3405-4D3F-8E5E-F7E8D2E357BE}" srcOrd="4" destOrd="0" parTransId="{4220BE24-7FF8-4C16-84CD-DAD9B47787A6}" sibTransId="{F04D9D8B-BFB9-4C6B-AA9E-B32A8440F16E}"/>
    <dgm:cxn modelId="{837EEBD8-EFF8-49AC-8165-9C8A91E9705F}" srcId="{453DECC4-B5A6-4CCC-AE76-F501E85C8FBD}" destId="{EC244935-4735-4952-9675-4D61B1D89EEC}" srcOrd="0" destOrd="0" parTransId="{5C4D5E1B-455C-4455-887F-FF59369B1C5C}" sibTransId="{4FCC1A1C-B365-4D37-A50B-A7FC7D62E9C1}"/>
    <dgm:cxn modelId="{8DABFB3F-1776-4CC7-84F8-C8F650872296}" type="presOf" srcId="{2868F955-3405-4D3F-8E5E-F7E8D2E357BE}" destId="{2D0C0205-48B0-4C02-B1D2-5675C61CB4A7}" srcOrd="0" destOrd="0" presId="urn:microsoft.com/office/officeart/2005/8/layout/radial6"/>
    <dgm:cxn modelId="{C77AFD29-0419-40BA-86C3-8D5374062B07}" srcId="{EC244935-4735-4952-9675-4D61B1D89EEC}" destId="{D531A770-21CD-430F-99EA-F089381115D1}" srcOrd="3" destOrd="0" parTransId="{023F7A19-7674-4E08-AD6D-C281C7396276}" sibTransId="{87E1C7C9-805F-4BAD-9AF6-A73910FF5679}"/>
    <dgm:cxn modelId="{4207AA86-E10E-4210-9567-C99717041BE2}" type="presOf" srcId="{7AF3C2A6-C37D-4A0B-90A4-A68A24CD7873}" destId="{A8DAF216-8427-4667-B7ED-829436A11ACC}" srcOrd="0" destOrd="0" presId="urn:microsoft.com/office/officeart/2005/8/layout/radial6"/>
    <dgm:cxn modelId="{C43C7F6A-CF41-4DC3-99A0-F9C741FF107B}" type="presOf" srcId="{EC244935-4735-4952-9675-4D61B1D89EEC}" destId="{2D71112D-F798-4931-B7BA-5580FCB27168}" srcOrd="0" destOrd="0" presId="urn:microsoft.com/office/officeart/2005/8/layout/radial6"/>
    <dgm:cxn modelId="{F6158825-9532-4749-B89E-76ED0828295F}" type="presOf" srcId="{453DECC4-B5A6-4CCC-AE76-F501E85C8FBD}" destId="{69D7C7D6-7781-4FCD-9910-430FA08C9C60}" srcOrd="0" destOrd="0" presId="urn:microsoft.com/office/officeart/2005/8/layout/radial6"/>
    <dgm:cxn modelId="{BC89032F-0A4C-4604-9BF0-36C7B6F0600A}" type="presOf" srcId="{E0FF6AF3-0999-4DBF-9BD8-324CB296C464}" destId="{A9F2840E-6087-4626-AACC-0892EA8F2197}" srcOrd="0" destOrd="0" presId="urn:microsoft.com/office/officeart/2005/8/layout/radial6"/>
    <dgm:cxn modelId="{124CE06D-2435-4F9C-BE6B-EEE113C521A9}" type="presOf" srcId="{D531A770-21CD-430F-99EA-F089381115D1}" destId="{F5EDC6F7-4EF0-4ED7-AD75-B56616DB14BB}" srcOrd="0" destOrd="0" presId="urn:microsoft.com/office/officeart/2005/8/layout/radial6"/>
    <dgm:cxn modelId="{273853F7-2448-4128-B3A5-CFD77D6644BC}" type="presOf" srcId="{36E3DB96-A12A-4C59-BA57-0D533E21F6C5}" destId="{91159A9B-AF10-4449-A761-751A3F9A3585}" srcOrd="0" destOrd="0" presId="urn:microsoft.com/office/officeart/2005/8/layout/radial6"/>
    <dgm:cxn modelId="{5DA21E6D-FBA5-4E0C-8A97-8A86695C8D2C}" srcId="{EC244935-4735-4952-9675-4D61B1D89EEC}" destId="{2AABE6D6-ECFE-4D7E-B290-3E51F5BBA134}" srcOrd="1" destOrd="0" parTransId="{01B8303E-B8A3-4808-9C91-C453194342B7}" sibTransId="{36E3DB96-A12A-4C59-BA57-0D533E21F6C5}"/>
    <dgm:cxn modelId="{FB8AED50-A06B-4DE4-8664-84DB41E4EA13}" type="presOf" srcId="{3B3B88AA-5331-4B2A-B198-C7AF118AFF0D}" destId="{5292CAFF-8BA1-4DB4-9A33-A5ACE1E80B80}" srcOrd="0" destOrd="0" presId="urn:microsoft.com/office/officeart/2005/8/layout/radial6"/>
    <dgm:cxn modelId="{73FBC802-4AF6-4A3C-A932-030B9F62AF9E}" type="presParOf" srcId="{69D7C7D6-7781-4FCD-9910-430FA08C9C60}" destId="{2D71112D-F798-4931-B7BA-5580FCB27168}" srcOrd="0" destOrd="0" presId="urn:microsoft.com/office/officeart/2005/8/layout/radial6"/>
    <dgm:cxn modelId="{ED5545EA-ACBE-4E6B-82A5-658332A20183}" type="presParOf" srcId="{69D7C7D6-7781-4FCD-9910-430FA08C9C60}" destId="{A9F2840E-6087-4626-AACC-0892EA8F2197}" srcOrd="1" destOrd="0" presId="urn:microsoft.com/office/officeart/2005/8/layout/radial6"/>
    <dgm:cxn modelId="{11A589EE-8567-4369-911D-DF9881CA1981}" type="presParOf" srcId="{69D7C7D6-7781-4FCD-9910-430FA08C9C60}" destId="{07C944F0-39DE-43D5-AA98-2CF66A8B4D21}" srcOrd="2" destOrd="0" presId="urn:microsoft.com/office/officeart/2005/8/layout/radial6"/>
    <dgm:cxn modelId="{8E5CB08D-1377-403B-8E10-7087BE3E5C2C}" type="presParOf" srcId="{69D7C7D6-7781-4FCD-9910-430FA08C9C60}" destId="{A8DAF216-8427-4667-B7ED-829436A11ACC}" srcOrd="3" destOrd="0" presId="urn:microsoft.com/office/officeart/2005/8/layout/radial6"/>
    <dgm:cxn modelId="{C115FE18-2065-4173-8E0D-3E6B1C1C9D50}" type="presParOf" srcId="{69D7C7D6-7781-4FCD-9910-430FA08C9C60}" destId="{D139CD7F-A758-42D6-B6A9-374510EB2F90}" srcOrd="4" destOrd="0" presId="urn:microsoft.com/office/officeart/2005/8/layout/radial6"/>
    <dgm:cxn modelId="{B20CAACF-AA8B-468C-A7A4-BDD136F6F263}" type="presParOf" srcId="{69D7C7D6-7781-4FCD-9910-430FA08C9C60}" destId="{8D187668-C993-45F8-9AEA-A263F8FB047F}" srcOrd="5" destOrd="0" presId="urn:microsoft.com/office/officeart/2005/8/layout/radial6"/>
    <dgm:cxn modelId="{8D4670BD-5748-45C0-A370-4CC1A1276330}" type="presParOf" srcId="{69D7C7D6-7781-4FCD-9910-430FA08C9C60}" destId="{91159A9B-AF10-4449-A761-751A3F9A3585}" srcOrd="6" destOrd="0" presId="urn:microsoft.com/office/officeart/2005/8/layout/radial6"/>
    <dgm:cxn modelId="{71683FFA-B08A-463C-AC36-08A62497A684}" type="presParOf" srcId="{69D7C7D6-7781-4FCD-9910-430FA08C9C60}" destId="{5292CAFF-8BA1-4DB4-9A33-A5ACE1E80B80}" srcOrd="7" destOrd="0" presId="urn:microsoft.com/office/officeart/2005/8/layout/radial6"/>
    <dgm:cxn modelId="{E5C05546-593A-4FDA-B4D2-7A95F7274747}" type="presParOf" srcId="{69D7C7D6-7781-4FCD-9910-430FA08C9C60}" destId="{DBF99C38-98C1-4600-B54D-146F1D949E91}" srcOrd="8" destOrd="0" presId="urn:microsoft.com/office/officeart/2005/8/layout/radial6"/>
    <dgm:cxn modelId="{2DFA5ECF-BDA7-44BF-A326-E9030CAC5F6D}" type="presParOf" srcId="{69D7C7D6-7781-4FCD-9910-430FA08C9C60}" destId="{08CB333E-924F-4AE9-A785-70B1B202DFA2}" srcOrd="9" destOrd="0" presId="urn:microsoft.com/office/officeart/2005/8/layout/radial6"/>
    <dgm:cxn modelId="{DC723D28-E0A9-473A-A739-445B3E0C5EB2}" type="presParOf" srcId="{69D7C7D6-7781-4FCD-9910-430FA08C9C60}" destId="{F5EDC6F7-4EF0-4ED7-AD75-B56616DB14BB}" srcOrd="10" destOrd="0" presId="urn:microsoft.com/office/officeart/2005/8/layout/radial6"/>
    <dgm:cxn modelId="{E7CF305C-4D30-47C1-B549-BF4CBFD3863B}" type="presParOf" srcId="{69D7C7D6-7781-4FCD-9910-430FA08C9C60}" destId="{8746390E-7F70-40F7-878F-049DE6621307}" srcOrd="11" destOrd="0" presId="urn:microsoft.com/office/officeart/2005/8/layout/radial6"/>
    <dgm:cxn modelId="{4DA0DB24-1130-4F9C-BF8E-43519FD3FE2F}" type="presParOf" srcId="{69D7C7D6-7781-4FCD-9910-430FA08C9C60}" destId="{1A544409-547C-431C-AD3C-097BA9075DD0}" srcOrd="12" destOrd="0" presId="urn:microsoft.com/office/officeart/2005/8/layout/radial6"/>
    <dgm:cxn modelId="{DC9CCE7E-6AC5-4298-93AB-6FE658D4593C}" type="presParOf" srcId="{69D7C7D6-7781-4FCD-9910-430FA08C9C60}" destId="{2D0C0205-48B0-4C02-B1D2-5675C61CB4A7}" srcOrd="13" destOrd="0" presId="urn:microsoft.com/office/officeart/2005/8/layout/radial6"/>
    <dgm:cxn modelId="{C9B9692C-37F2-41F0-BE14-95EFE91B28DE}" type="presParOf" srcId="{69D7C7D6-7781-4FCD-9910-430FA08C9C60}" destId="{6E1BEBEF-61B9-4604-B58A-F27B08A4463A}" srcOrd="14" destOrd="0" presId="urn:microsoft.com/office/officeart/2005/8/layout/radial6"/>
    <dgm:cxn modelId="{7FA19503-78C9-4D6E-8C3D-73180B98C2C3}" type="presParOf" srcId="{69D7C7D6-7781-4FCD-9910-430FA08C9C60}" destId="{3E36172B-FF45-4FBE-94F0-566847502677}" srcOrd="15" destOrd="0" presId="urn:microsoft.com/office/officeart/2005/8/layout/radial6"/>
    <dgm:cxn modelId="{B8434B5E-89F2-4807-98C7-A73627276169}" type="presParOf" srcId="{69D7C7D6-7781-4FCD-9910-430FA08C9C60}" destId="{61873935-7982-45A0-830A-EA81461B44B7}" srcOrd="16" destOrd="0" presId="urn:microsoft.com/office/officeart/2005/8/layout/radial6"/>
    <dgm:cxn modelId="{C1602244-4303-4454-9123-27EE9E64C992}" type="presParOf" srcId="{69D7C7D6-7781-4FCD-9910-430FA08C9C60}" destId="{847CCFF9-D05D-4C0F-8229-A6C2A7537C0E}" srcOrd="17" destOrd="0" presId="urn:microsoft.com/office/officeart/2005/8/layout/radial6"/>
    <dgm:cxn modelId="{5B8EA5AA-A000-42D7-90D2-33B411DA3CC4}" type="presParOf" srcId="{69D7C7D6-7781-4FCD-9910-430FA08C9C60}" destId="{D6EEC601-DDC9-4494-92D5-6E6F0FF9174C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BB135-998D-422B-9FC4-F5286B907B37}">
      <dsp:nvSpPr>
        <dsp:cNvPr id="0" name=""/>
        <dsp:cNvSpPr/>
      </dsp:nvSpPr>
      <dsp:spPr>
        <a:xfrm>
          <a:off x="954083" y="826795"/>
          <a:ext cx="480911" cy="4809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concepts</a:t>
          </a:r>
          <a:endParaRPr lang="fr-FR" sz="700" kern="1200" dirty="0"/>
        </a:p>
      </dsp:txBody>
      <dsp:txXfrm>
        <a:off x="1024511" y="897223"/>
        <a:ext cx="340055" cy="340055"/>
      </dsp:txXfrm>
    </dsp:sp>
    <dsp:sp modelId="{165B0E81-B063-4367-8C89-0D060CAC25F3}">
      <dsp:nvSpPr>
        <dsp:cNvPr id="0" name=""/>
        <dsp:cNvSpPr/>
      </dsp:nvSpPr>
      <dsp:spPr>
        <a:xfrm rot="16200000">
          <a:off x="1025782" y="639922"/>
          <a:ext cx="337513" cy="36233"/>
        </a:xfrm>
        <a:custGeom>
          <a:avLst/>
          <a:gdLst/>
          <a:ahLst/>
          <a:cxnLst/>
          <a:rect l="0" t="0" r="0" b="0"/>
          <a:pathLst>
            <a:path>
              <a:moveTo>
                <a:pt x="0" y="18116"/>
              </a:moveTo>
              <a:lnTo>
                <a:pt x="337513" y="1811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186101" y="649601"/>
        <a:ext cx="16875" cy="16875"/>
      </dsp:txXfrm>
    </dsp:sp>
    <dsp:sp modelId="{F5998972-E9FE-4249-9BDA-0EA4D3223A9A}">
      <dsp:nvSpPr>
        <dsp:cNvPr id="0" name=""/>
        <dsp:cNvSpPr/>
      </dsp:nvSpPr>
      <dsp:spPr>
        <a:xfrm>
          <a:off x="954083" y="8370"/>
          <a:ext cx="480911" cy="4809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1</a:t>
          </a:r>
          <a:endParaRPr lang="fr-FR" sz="2200" kern="1200" dirty="0"/>
        </a:p>
      </dsp:txBody>
      <dsp:txXfrm>
        <a:off x="1024511" y="78798"/>
        <a:ext cx="340055" cy="340055"/>
      </dsp:txXfrm>
    </dsp:sp>
    <dsp:sp modelId="{2E6ACD65-A3F6-4FA8-8E92-130939E6E567}">
      <dsp:nvSpPr>
        <dsp:cNvPr id="0" name=""/>
        <dsp:cNvSpPr/>
      </dsp:nvSpPr>
      <dsp:spPr>
        <a:xfrm rot="18900000">
          <a:off x="1315139" y="759777"/>
          <a:ext cx="337513" cy="36233"/>
        </a:xfrm>
        <a:custGeom>
          <a:avLst/>
          <a:gdLst/>
          <a:ahLst/>
          <a:cxnLst/>
          <a:rect l="0" t="0" r="0" b="0"/>
          <a:pathLst>
            <a:path>
              <a:moveTo>
                <a:pt x="0" y="18116"/>
              </a:moveTo>
              <a:lnTo>
                <a:pt x="337513" y="1811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475458" y="769456"/>
        <a:ext cx="16875" cy="16875"/>
      </dsp:txXfrm>
    </dsp:sp>
    <dsp:sp modelId="{588CEED9-2982-4C69-BF0C-03008477BDC6}">
      <dsp:nvSpPr>
        <dsp:cNvPr id="0" name=""/>
        <dsp:cNvSpPr/>
      </dsp:nvSpPr>
      <dsp:spPr>
        <a:xfrm>
          <a:off x="1532797" y="248081"/>
          <a:ext cx="480911" cy="4809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2</a:t>
          </a:r>
          <a:endParaRPr lang="fr-FR" sz="2200" kern="1200" dirty="0"/>
        </a:p>
      </dsp:txBody>
      <dsp:txXfrm>
        <a:off x="1603225" y="318509"/>
        <a:ext cx="340055" cy="340055"/>
      </dsp:txXfrm>
    </dsp:sp>
    <dsp:sp modelId="{92B43412-C167-43B6-B697-478E2F3B6653}">
      <dsp:nvSpPr>
        <dsp:cNvPr id="0" name=""/>
        <dsp:cNvSpPr/>
      </dsp:nvSpPr>
      <dsp:spPr>
        <a:xfrm>
          <a:off x="1434995" y="1049134"/>
          <a:ext cx="337513" cy="36233"/>
        </a:xfrm>
        <a:custGeom>
          <a:avLst/>
          <a:gdLst/>
          <a:ahLst/>
          <a:cxnLst/>
          <a:rect l="0" t="0" r="0" b="0"/>
          <a:pathLst>
            <a:path>
              <a:moveTo>
                <a:pt x="0" y="18116"/>
              </a:moveTo>
              <a:lnTo>
                <a:pt x="337513" y="1811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595314" y="1058813"/>
        <a:ext cx="16875" cy="16875"/>
      </dsp:txXfrm>
    </dsp:sp>
    <dsp:sp modelId="{A4A262EF-5E80-45F1-A33C-C320FF546EEF}">
      <dsp:nvSpPr>
        <dsp:cNvPr id="0" name=""/>
        <dsp:cNvSpPr/>
      </dsp:nvSpPr>
      <dsp:spPr>
        <a:xfrm>
          <a:off x="1772508" y="826795"/>
          <a:ext cx="480911" cy="4809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3</a:t>
          </a:r>
          <a:endParaRPr lang="fr-FR" sz="2200" kern="1200" dirty="0"/>
        </a:p>
      </dsp:txBody>
      <dsp:txXfrm>
        <a:off x="1842936" y="897223"/>
        <a:ext cx="340055" cy="340055"/>
      </dsp:txXfrm>
    </dsp:sp>
    <dsp:sp modelId="{903E46EF-47E9-47DF-96F1-AEDE2C49BC6B}">
      <dsp:nvSpPr>
        <dsp:cNvPr id="0" name=""/>
        <dsp:cNvSpPr/>
      </dsp:nvSpPr>
      <dsp:spPr>
        <a:xfrm rot="2700000">
          <a:off x="1315139" y="1338491"/>
          <a:ext cx="337513" cy="36233"/>
        </a:xfrm>
        <a:custGeom>
          <a:avLst/>
          <a:gdLst/>
          <a:ahLst/>
          <a:cxnLst/>
          <a:rect l="0" t="0" r="0" b="0"/>
          <a:pathLst>
            <a:path>
              <a:moveTo>
                <a:pt x="0" y="18116"/>
              </a:moveTo>
              <a:lnTo>
                <a:pt x="337513" y="1811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475458" y="1348170"/>
        <a:ext cx="16875" cy="16875"/>
      </dsp:txXfrm>
    </dsp:sp>
    <dsp:sp modelId="{4E0E1215-3D5F-4C5B-A54A-25C093B36396}">
      <dsp:nvSpPr>
        <dsp:cNvPr id="0" name=""/>
        <dsp:cNvSpPr/>
      </dsp:nvSpPr>
      <dsp:spPr>
        <a:xfrm>
          <a:off x="1532797" y="1405509"/>
          <a:ext cx="480911" cy="4809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4</a:t>
          </a:r>
          <a:endParaRPr lang="fr-FR" sz="2200" kern="1200" dirty="0"/>
        </a:p>
      </dsp:txBody>
      <dsp:txXfrm>
        <a:off x="1603225" y="1475937"/>
        <a:ext cx="340055" cy="340055"/>
      </dsp:txXfrm>
    </dsp:sp>
    <dsp:sp modelId="{2B716B8E-2E64-40BE-8E2B-4AC4BB865E8D}">
      <dsp:nvSpPr>
        <dsp:cNvPr id="0" name=""/>
        <dsp:cNvSpPr/>
      </dsp:nvSpPr>
      <dsp:spPr>
        <a:xfrm rot="5400000">
          <a:off x="1025782" y="1458347"/>
          <a:ext cx="337513" cy="36233"/>
        </a:xfrm>
        <a:custGeom>
          <a:avLst/>
          <a:gdLst/>
          <a:ahLst/>
          <a:cxnLst/>
          <a:rect l="0" t="0" r="0" b="0"/>
          <a:pathLst>
            <a:path>
              <a:moveTo>
                <a:pt x="0" y="18116"/>
              </a:moveTo>
              <a:lnTo>
                <a:pt x="337513" y="1811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186101" y="1468026"/>
        <a:ext cx="16875" cy="16875"/>
      </dsp:txXfrm>
    </dsp:sp>
    <dsp:sp modelId="{4CE51BF6-8443-4CA5-9359-553BE493A77E}">
      <dsp:nvSpPr>
        <dsp:cNvPr id="0" name=""/>
        <dsp:cNvSpPr/>
      </dsp:nvSpPr>
      <dsp:spPr>
        <a:xfrm>
          <a:off x="954083" y="1645220"/>
          <a:ext cx="480911" cy="4809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5</a:t>
          </a:r>
          <a:endParaRPr lang="fr-FR" sz="2200" kern="1200" dirty="0"/>
        </a:p>
      </dsp:txBody>
      <dsp:txXfrm>
        <a:off x="1024511" y="1715648"/>
        <a:ext cx="340055" cy="340055"/>
      </dsp:txXfrm>
    </dsp:sp>
    <dsp:sp modelId="{2DBE407B-94FC-466A-9DB0-744074DD3B12}">
      <dsp:nvSpPr>
        <dsp:cNvPr id="0" name=""/>
        <dsp:cNvSpPr/>
      </dsp:nvSpPr>
      <dsp:spPr>
        <a:xfrm rot="8100000">
          <a:off x="736425" y="1338491"/>
          <a:ext cx="337513" cy="36233"/>
        </a:xfrm>
        <a:custGeom>
          <a:avLst/>
          <a:gdLst/>
          <a:ahLst/>
          <a:cxnLst/>
          <a:rect l="0" t="0" r="0" b="0"/>
          <a:pathLst>
            <a:path>
              <a:moveTo>
                <a:pt x="0" y="18116"/>
              </a:moveTo>
              <a:lnTo>
                <a:pt x="337513" y="1811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896744" y="1348170"/>
        <a:ext cx="16875" cy="16875"/>
      </dsp:txXfrm>
    </dsp:sp>
    <dsp:sp modelId="{60323317-ACB5-4F09-A89F-7A52CD2B875D}">
      <dsp:nvSpPr>
        <dsp:cNvPr id="0" name=""/>
        <dsp:cNvSpPr/>
      </dsp:nvSpPr>
      <dsp:spPr>
        <a:xfrm>
          <a:off x="375369" y="1405509"/>
          <a:ext cx="480911" cy="4809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6</a:t>
          </a:r>
          <a:endParaRPr lang="fr-FR" sz="2200" kern="1200" dirty="0"/>
        </a:p>
      </dsp:txBody>
      <dsp:txXfrm>
        <a:off x="445797" y="1475937"/>
        <a:ext cx="340055" cy="340055"/>
      </dsp:txXfrm>
    </dsp:sp>
    <dsp:sp modelId="{5A97B07A-1320-4299-A2DB-766E29EB948B}">
      <dsp:nvSpPr>
        <dsp:cNvPr id="0" name=""/>
        <dsp:cNvSpPr/>
      </dsp:nvSpPr>
      <dsp:spPr>
        <a:xfrm rot="10800000">
          <a:off x="616570" y="1049134"/>
          <a:ext cx="337513" cy="36233"/>
        </a:xfrm>
        <a:custGeom>
          <a:avLst/>
          <a:gdLst/>
          <a:ahLst/>
          <a:cxnLst/>
          <a:rect l="0" t="0" r="0" b="0"/>
          <a:pathLst>
            <a:path>
              <a:moveTo>
                <a:pt x="0" y="18116"/>
              </a:moveTo>
              <a:lnTo>
                <a:pt x="337513" y="1811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776889" y="1058813"/>
        <a:ext cx="16875" cy="16875"/>
      </dsp:txXfrm>
    </dsp:sp>
    <dsp:sp modelId="{2B898160-D889-43B4-8F70-3625174F7707}">
      <dsp:nvSpPr>
        <dsp:cNvPr id="0" name=""/>
        <dsp:cNvSpPr/>
      </dsp:nvSpPr>
      <dsp:spPr>
        <a:xfrm>
          <a:off x="135658" y="826795"/>
          <a:ext cx="480911" cy="4809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7</a:t>
          </a:r>
          <a:endParaRPr lang="fr-FR" sz="2200" kern="1200" dirty="0"/>
        </a:p>
      </dsp:txBody>
      <dsp:txXfrm>
        <a:off x="206086" y="897223"/>
        <a:ext cx="340055" cy="340055"/>
      </dsp:txXfrm>
    </dsp:sp>
    <dsp:sp modelId="{906D216F-1EA2-4530-9114-F969FA9E4DCB}">
      <dsp:nvSpPr>
        <dsp:cNvPr id="0" name=""/>
        <dsp:cNvSpPr/>
      </dsp:nvSpPr>
      <dsp:spPr>
        <a:xfrm rot="13500000">
          <a:off x="736425" y="759777"/>
          <a:ext cx="337513" cy="36233"/>
        </a:xfrm>
        <a:custGeom>
          <a:avLst/>
          <a:gdLst/>
          <a:ahLst/>
          <a:cxnLst/>
          <a:rect l="0" t="0" r="0" b="0"/>
          <a:pathLst>
            <a:path>
              <a:moveTo>
                <a:pt x="0" y="18116"/>
              </a:moveTo>
              <a:lnTo>
                <a:pt x="337513" y="1811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896744" y="769456"/>
        <a:ext cx="16875" cy="16875"/>
      </dsp:txXfrm>
    </dsp:sp>
    <dsp:sp modelId="{F6CCA74E-37A5-45F9-B7CE-DB0522F23B4C}">
      <dsp:nvSpPr>
        <dsp:cNvPr id="0" name=""/>
        <dsp:cNvSpPr/>
      </dsp:nvSpPr>
      <dsp:spPr>
        <a:xfrm>
          <a:off x="375369" y="248081"/>
          <a:ext cx="480911" cy="4809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8</a:t>
          </a:r>
          <a:endParaRPr lang="fr-FR" sz="2200" kern="1200" dirty="0"/>
        </a:p>
      </dsp:txBody>
      <dsp:txXfrm>
        <a:off x="445797" y="318509"/>
        <a:ext cx="340055" cy="340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EC601-DDC9-4494-92D5-6E6F0FF9174C}">
      <dsp:nvSpPr>
        <dsp:cNvPr id="0" name=""/>
        <dsp:cNvSpPr/>
      </dsp:nvSpPr>
      <dsp:spPr>
        <a:xfrm>
          <a:off x="1934994" y="536833"/>
          <a:ext cx="3680954" cy="3680954"/>
        </a:xfrm>
        <a:prstGeom prst="blockArc">
          <a:avLst>
            <a:gd name="adj1" fmla="val 12600000"/>
            <a:gd name="adj2" fmla="val 1620000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6172B-FF45-4FBE-94F0-566847502677}">
      <dsp:nvSpPr>
        <dsp:cNvPr id="0" name=""/>
        <dsp:cNvSpPr/>
      </dsp:nvSpPr>
      <dsp:spPr>
        <a:xfrm>
          <a:off x="1934994" y="536833"/>
          <a:ext cx="3680954" cy="3680954"/>
        </a:xfrm>
        <a:prstGeom prst="blockArc">
          <a:avLst>
            <a:gd name="adj1" fmla="val 9000000"/>
            <a:gd name="adj2" fmla="val 1260000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44409-547C-431C-AD3C-097BA9075DD0}">
      <dsp:nvSpPr>
        <dsp:cNvPr id="0" name=""/>
        <dsp:cNvSpPr/>
      </dsp:nvSpPr>
      <dsp:spPr>
        <a:xfrm>
          <a:off x="1934994" y="536833"/>
          <a:ext cx="3680954" cy="3680954"/>
        </a:xfrm>
        <a:prstGeom prst="blockArc">
          <a:avLst>
            <a:gd name="adj1" fmla="val 5400000"/>
            <a:gd name="adj2" fmla="val 900000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B333E-924F-4AE9-A785-70B1B202DFA2}">
      <dsp:nvSpPr>
        <dsp:cNvPr id="0" name=""/>
        <dsp:cNvSpPr/>
      </dsp:nvSpPr>
      <dsp:spPr>
        <a:xfrm>
          <a:off x="1934994" y="536833"/>
          <a:ext cx="3680954" cy="3680954"/>
        </a:xfrm>
        <a:prstGeom prst="blockArc">
          <a:avLst>
            <a:gd name="adj1" fmla="val 1800000"/>
            <a:gd name="adj2" fmla="val 540000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59A9B-AF10-4449-A761-751A3F9A3585}">
      <dsp:nvSpPr>
        <dsp:cNvPr id="0" name=""/>
        <dsp:cNvSpPr/>
      </dsp:nvSpPr>
      <dsp:spPr>
        <a:xfrm>
          <a:off x="1934994" y="536833"/>
          <a:ext cx="3680954" cy="3680954"/>
        </a:xfrm>
        <a:prstGeom prst="blockArc">
          <a:avLst>
            <a:gd name="adj1" fmla="val 19800000"/>
            <a:gd name="adj2" fmla="val 180000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AF216-8427-4667-B7ED-829436A11ACC}">
      <dsp:nvSpPr>
        <dsp:cNvPr id="0" name=""/>
        <dsp:cNvSpPr/>
      </dsp:nvSpPr>
      <dsp:spPr>
        <a:xfrm>
          <a:off x="1934994" y="536833"/>
          <a:ext cx="3680954" cy="3680954"/>
        </a:xfrm>
        <a:prstGeom prst="blockArc">
          <a:avLst>
            <a:gd name="adj1" fmla="val 16200000"/>
            <a:gd name="adj2" fmla="val 1980000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1112D-F798-4931-B7BA-5580FCB27168}">
      <dsp:nvSpPr>
        <dsp:cNvPr id="0" name=""/>
        <dsp:cNvSpPr/>
      </dsp:nvSpPr>
      <dsp:spPr>
        <a:xfrm>
          <a:off x="2949587" y="1551426"/>
          <a:ext cx="1651768" cy="1651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Excellence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360°</a:t>
          </a:r>
          <a:endParaRPr lang="fr-FR" sz="2000" kern="1200" dirty="0"/>
        </a:p>
      </dsp:txBody>
      <dsp:txXfrm>
        <a:off x="3191483" y="1793322"/>
        <a:ext cx="1167976" cy="1167976"/>
      </dsp:txXfrm>
    </dsp:sp>
    <dsp:sp modelId="{A9F2840E-6087-4626-AACC-0892EA8F2197}">
      <dsp:nvSpPr>
        <dsp:cNvPr id="0" name=""/>
        <dsp:cNvSpPr/>
      </dsp:nvSpPr>
      <dsp:spPr>
        <a:xfrm>
          <a:off x="3197352" y="338"/>
          <a:ext cx="1156238" cy="1156238"/>
        </a:xfrm>
        <a:prstGeom prst="ellipse">
          <a:avLst/>
        </a:prstGeom>
        <a:solidFill>
          <a:srgbClr val="3797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Perception des victimes</a:t>
          </a:r>
          <a:endParaRPr lang="fr-FR" sz="1300" kern="1200" dirty="0"/>
        </a:p>
      </dsp:txBody>
      <dsp:txXfrm>
        <a:off x="3366679" y="169665"/>
        <a:ext cx="817584" cy="817584"/>
      </dsp:txXfrm>
    </dsp:sp>
    <dsp:sp modelId="{D139CD7F-A758-42D6-B6A9-374510EB2F90}">
      <dsp:nvSpPr>
        <dsp:cNvPr id="0" name=""/>
        <dsp:cNvSpPr/>
      </dsp:nvSpPr>
      <dsp:spPr>
        <a:xfrm>
          <a:off x="4755204" y="899765"/>
          <a:ext cx="1156238" cy="1156238"/>
        </a:xfrm>
        <a:prstGeom prst="ellipse">
          <a:avLst/>
        </a:prstGeom>
        <a:solidFill>
          <a:srgbClr val="BDBB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Perception des personnels</a:t>
          </a:r>
          <a:endParaRPr lang="fr-FR" sz="1300" kern="1200" dirty="0"/>
        </a:p>
      </dsp:txBody>
      <dsp:txXfrm>
        <a:off x="4924531" y="1069092"/>
        <a:ext cx="817584" cy="817584"/>
      </dsp:txXfrm>
    </dsp:sp>
    <dsp:sp modelId="{5292CAFF-8BA1-4DB4-9A33-A5ACE1E80B80}">
      <dsp:nvSpPr>
        <dsp:cNvPr id="0" name=""/>
        <dsp:cNvSpPr/>
      </dsp:nvSpPr>
      <dsp:spPr>
        <a:xfrm>
          <a:off x="4755204" y="2698617"/>
          <a:ext cx="1156238" cy="1156238"/>
        </a:xfrm>
        <a:prstGeom prst="ellipse">
          <a:avLst/>
        </a:prstGeom>
        <a:solidFill>
          <a:srgbClr val="6960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Résultats quantitatifs</a:t>
          </a:r>
          <a:endParaRPr lang="fr-FR" sz="1300" kern="1200" dirty="0"/>
        </a:p>
      </dsp:txBody>
      <dsp:txXfrm>
        <a:off x="4924531" y="2867944"/>
        <a:ext cx="817584" cy="817584"/>
      </dsp:txXfrm>
    </dsp:sp>
    <dsp:sp modelId="{F5EDC6F7-4EF0-4ED7-AD75-B56616DB14BB}">
      <dsp:nvSpPr>
        <dsp:cNvPr id="0" name=""/>
        <dsp:cNvSpPr/>
      </dsp:nvSpPr>
      <dsp:spPr>
        <a:xfrm>
          <a:off x="3197352" y="3598043"/>
          <a:ext cx="1156238" cy="1156238"/>
        </a:xfrm>
        <a:prstGeom prst="ellipse">
          <a:avLst/>
        </a:prstGeom>
        <a:solidFill>
          <a:srgbClr val="BDBB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Perception des partenaires</a:t>
          </a:r>
          <a:endParaRPr lang="fr-FR" sz="1300" kern="1200" dirty="0"/>
        </a:p>
      </dsp:txBody>
      <dsp:txXfrm>
        <a:off x="3366679" y="3767370"/>
        <a:ext cx="817584" cy="817584"/>
      </dsp:txXfrm>
    </dsp:sp>
    <dsp:sp modelId="{2D0C0205-48B0-4C02-B1D2-5675C61CB4A7}">
      <dsp:nvSpPr>
        <dsp:cNvPr id="0" name=""/>
        <dsp:cNvSpPr/>
      </dsp:nvSpPr>
      <dsp:spPr>
        <a:xfrm>
          <a:off x="1639500" y="2698617"/>
          <a:ext cx="1156238" cy="1156238"/>
        </a:xfrm>
        <a:prstGeom prst="ellipse">
          <a:avLst/>
        </a:prstGeom>
        <a:solidFill>
          <a:srgbClr val="3797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Perception des élus</a:t>
          </a:r>
          <a:endParaRPr lang="fr-FR" sz="1300" kern="1200" dirty="0"/>
        </a:p>
      </dsp:txBody>
      <dsp:txXfrm>
        <a:off x="1808827" y="2867944"/>
        <a:ext cx="817584" cy="817584"/>
      </dsp:txXfrm>
    </dsp:sp>
    <dsp:sp modelId="{61873935-7982-45A0-830A-EA81461B44B7}">
      <dsp:nvSpPr>
        <dsp:cNvPr id="0" name=""/>
        <dsp:cNvSpPr/>
      </dsp:nvSpPr>
      <dsp:spPr>
        <a:xfrm>
          <a:off x="1639500" y="899765"/>
          <a:ext cx="1156238" cy="1156238"/>
        </a:xfrm>
        <a:prstGeom prst="ellipse">
          <a:avLst/>
        </a:prstGeom>
        <a:solidFill>
          <a:srgbClr val="BDBB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Perception des autorités</a:t>
          </a:r>
          <a:endParaRPr lang="fr-FR" sz="1300" kern="1200" dirty="0"/>
        </a:p>
      </dsp:txBody>
      <dsp:txXfrm>
        <a:off x="1808827" y="1069092"/>
        <a:ext cx="817584" cy="817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FE282-2BEF-4065-80D5-710CE404CC61}" type="datetimeFigureOut">
              <a:rPr lang="fr-FR" smtClean="0"/>
              <a:t>16/12/2019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14725-BD32-4E41-8233-64EC65574D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728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72547-478E-4CE7-99E1-5CD34A1301D7}" type="datetimeFigureOut">
              <a:rPr lang="fr-FR" smtClean="0"/>
              <a:t>16/12/2019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84C7B-5775-4EF0-890A-094AC4E80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075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84C7B-5775-4EF0-890A-094AC4E80B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43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84C7B-5775-4EF0-890A-094AC4E80B3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548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84C7B-5775-4EF0-890A-094AC4E80B3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98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7B76BC-5F70-4AB3-9D5C-4F21A05A3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0DAA2F-3B25-4EE0-8F0B-9F89C0CFE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F64930-12BB-4453-AA46-779D82E9B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E4E5-4978-4C75-A3D0-09679D0F8EEE}" type="datetimeFigureOut">
              <a:rPr lang="fr-FR" smtClean="0"/>
              <a:t>16/12/2019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35EF14-89F0-4D32-9FDF-4B89A8AB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E93365-FFD8-4C3B-BE2C-0828AB23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3AE0-76F6-4DE1-94B9-6F619FE651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32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FC7931-7D94-46F9-BBB8-DF0DD72C2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26F8F9-0EA7-4407-A1FD-335A7F342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C970FF-1BF4-4265-AADC-340A02AAF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E4E5-4978-4C75-A3D0-09679D0F8EEE}" type="datetimeFigureOut">
              <a:rPr lang="fr-FR" smtClean="0"/>
              <a:t>16/12/2019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187B6B-08A0-4C6A-8094-DA92BDDC0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1606E9-C4BD-43C3-801C-A28937C9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3AE0-76F6-4DE1-94B9-6F619FE651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77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E1480A8-42D2-4DF3-86CB-F1C124BF3A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B2DBA2-ADA2-42C8-8C42-DCC5DBE04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7158E6-AB1A-433B-B481-9CB1D6B37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E4E5-4978-4C75-A3D0-09679D0F8EEE}" type="datetimeFigureOut">
              <a:rPr lang="fr-FR" smtClean="0"/>
              <a:t>16/12/2019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C8962D-6CEA-46D1-B308-C07BCD616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A697A7-6F51-40BB-989A-8F2343651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3AE0-76F6-4DE1-94B9-6F619FE651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35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F31B4E-885B-440B-9641-38601D45F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D7AE-B826-4A16-866D-6681D4D94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3FC5EE-FAB4-48AD-9602-BC486ACDF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E4E5-4978-4C75-A3D0-09679D0F8EEE}" type="datetimeFigureOut">
              <a:rPr lang="fr-FR" smtClean="0"/>
              <a:t>16/12/2019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4FF102-8F17-43DF-A93D-D6C964608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35BC4-2C8F-4F6B-A505-652EF521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3AE0-76F6-4DE1-94B9-6F619FE651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90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D9F3AB-9402-4D1C-AFD7-739C9AB95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A6BF4C-D3D1-4683-BFFB-FB08FEB36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A46DBC-F36A-4541-887D-03981E06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E4E5-4978-4C75-A3D0-09679D0F8EEE}" type="datetimeFigureOut">
              <a:rPr lang="fr-FR" smtClean="0"/>
              <a:t>16/12/2019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CF5E21-FFC3-48D1-8F8C-71A72B7A0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B62D46-DEA9-4069-ACAF-265DFEDD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3AE0-76F6-4DE1-94B9-6F619FE651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80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5B8CB8-D902-4E1C-B951-12048C04A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E4B914-F16B-40C0-A4FB-E62967C17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1A7EF5-6104-42C4-A296-AD9E4BF4B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C2DF5F-2CB2-47CE-8EB5-0CE3DD24A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E4E5-4978-4C75-A3D0-09679D0F8EEE}" type="datetimeFigureOut">
              <a:rPr lang="fr-FR" smtClean="0"/>
              <a:t>16/12/2019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22C798-85C3-49F2-89BA-679A54E3A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2910E1-876C-46CD-94F5-36AC72C68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3AE0-76F6-4DE1-94B9-6F619FE651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5D5FF5-C23F-4255-A87C-BEB23CB9A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0E28A8-C483-440F-A68C-FB2C656E1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FE548F-907C-4BC9-9973-983F6A727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5AA28FA-E9C1-47CF-BD9C-59138CA6B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F9D4F27-D3FB-44D9-B59D-A719EE89E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9CE0B2F-526B-481F-BD57-8885C9024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E4E5-4978-4C75-A3D0-09679D0F8EEE}" type="datetimeFigureOut">
              <a:rPr lang="fr-FR" smtClean="0"/>
              <a:t>16/12/2019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E500A38-8EC4-427B-869F-4FD39DB6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6D8BD2F-81B0-4568-85A6-DECB60CA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3AE0-76F6-4DE1-94B9-6F619FE651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480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091308-64D3-4963-8DEA-A2051971B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D00A16-E936-4C69-9D47-4356BEC0B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E4E5-4978-4C75-A3D0-09679D0F8EEE}" type="datetimeFigureOut">
              <a:rPr lang="fr-FR" smtClean="0"/>
              <a:t>16/12/2019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13E293-4356-427C-A315-EF6918DF6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782FB7E-54B5-4615-8AC3-72769280C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3AE0-76F6-4DE1-94B9-6F619FE651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21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7A850CF-8741-4289-B7A8-ABA5B515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E4E5-4978-4C75-A3D0-09679D0F8EEE}" type="datetimeFigureOut">
              <a:rPr lang="fr-FR" smtClean="0"/>
              <a:t>16/12/2019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CF7F8DF-C8BD-42C3-97F8-C4CCBBCC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71E875-BFC7-45B7-ADFA-5100D6F73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3AE0-76F6-4DE1-94B9-6F619FE651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5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4D0C07-3933-46FA-8AC8-8C4346A3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5ADDD2-D25F-4D6D-848B-46AB7A48B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96AF2D-3255-4D46-956D-69E846C8D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8538DE-C1DA-4FAC-A79F-5F7A4BAC1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E4E5-4978-4C75-A3D0-09679D0F8EEE}" type="datetimeFigureOut">
              <a:rPr lang="fr-FR" smtClean="0"/>
              <a:t>16/12/2019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DFC38C-E5B3-4FC2-9459-3B85EC6D4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88986A-95CD-4C2F-ADA6-DBEFBDDA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3AE0-76F6-4DE1-94B9-6F619FE651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57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40325B-E480-41AE-A058-B25654153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9F67493-5EBC-4800-83B9-DC4BF853D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06FCA3-ECB0-40BB-B3CF-4669C1A45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5951AE-4526-412D-ADEB-8F20A925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E4E5-4978-4C75-A3D0-09679D0F8EEE}" type="datetimeFigureOut">
              <a:rPr lang="fr-FR" smtClean="0"/>
              <a:t>16/12/2019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F14503-9FE8-4F53-A846-8062DAA2E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E5EEB1-6D61-425E-AE20-8D4CDBF70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3AE0-76F6-4DE1-94B9-6F619FE651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41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23F7037-5223-4F89-AE42-299D17B17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44DF9F-76FA-4780-86E3-9C1AB7147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426D39-C424-4FDB-B74D-B8331FD48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FE4E5-4978-4C75-A3D0-09679D0F8EEE}" type="datetimeFigureOut">
              <a:rPr lang="fr-FR" smtClean="0"/>
              <a:t>16/12/2019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C9DF79-ED01-4ACA-95D2-76ED46988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615F8F-FFC8-42FF-AC58-AE3C5D15F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63AE0-76F6-4DE1-94B9-6F619FE651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32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nsp@sdmis.fr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>
            <a:extLst>
              <a:ext uri="{FF2B5EF4-FFF2-40B4-BE49-F238E27FC236}">
                <a16:creationId xmlns:a16="http://schemas.microsoft.com/office/drawing/2014/main" id="{8A3A0337-B86E-45C2-ACD2-57037EF18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FF026560-566F-4ABB-B9E4-DD73F2EEAD92}"/>
              </a:ext>
            </a:extLst>
          </p:cNvPr>
          <p:cNvSpPr txBox="1"/>
          <p:nvPr/>
        </p:nvSpPr>
        <p:spPr>
          <a:xfrm>
            <a:off x="0" y="6381000"/>
            <a:ext cx="16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aseline="30000" dirty="0">
                <a:solidFill>
                  <a:schemeClr val="bg1"/>
                </a:solidFill>
              </a:rPr>
              <a:t>Service dédié | date </a:t>
            </a:r>
            <a:r>
              <a:rPr lang="fr-FR" sz="1200" baseline="30000" dirty="0">
                <a:solidFill>
                  <a:schemeClr val="bg1"/>
                </a:solidFill>
              </a:rPr>
              <a:t/>
            </a:r>
            <a:br>
              <a:rPr lang="fr-FR" sz="1200" baseline="30000" dirty="0">
                <a:solidFill>
                  <a:schemeClr val="bg1"/>
                </a:solidFill>
              </a:rPr>
            </a:br>
            <a:r>
              <a:rPr lang="fr-FR" sz="1200" baseline="30000" dirty="0">
                <a:solidFill>
                  <a:schemeClr val="bg1"/>
                </a:solidFill>
              </a:rPr>
              <a:t>(format : 08/11/2019)</a:t>
            </a:r>
            <a:endParaRPr lang="fr-FR" sz="1200" b="1" baseline="30000" dirty="0">
              <a:solidFill>
                <a:schemeClr val="bg1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F232BD9-775E-4B86-AC1A-A49D13556595}"/>
              </a:ext>
            </a:extLst>
          </p:cNvPr>
          <p:cNvSpPr txBox="1"/>
          <p:nvPr/>
        </p:nvSpPr>
        <p:spPr>
          <a:xfrm>
            <a:off x="1250726" y="5160503"/>
            <a:ext cx="10556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Réunion des cadres A du 16 décembre 2019</a:t>
            </a:r>
            <a:endParaRPr lang="fr-FR" sz="2400" baseline="300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8C93FB9-F30F-41AD-BCD2-DD3C42359A1B}"/>
              </a:ext>
            </a:extLst>
          </p:cNvPr>
          <p:cNvSpPr txBox="1"/>
          <p:nvPr/>
        </p:nvSpPr>
        <p:spPr>
          <a:xfrm>
            <a:off x="1520442" y="0"/>
            <a:ext cx="105561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>
                <a:solidFill>
                  <a:schemeClr val="bg1"/>
                </a:solidFill>
                <a:latin typeface="Myriad Pro" panose="020B0503030403020204" pitchFamily="34" charset="0"/>
              </a:rPr>
              <a:t>ENSEMBLE PRÉPARONS L’AVENIR !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41A61BB-38BE-4FF3-9AF8-A3F8DAE79CFB}"/>
              </a:ext>
            </a:extLst>
          </p:cNvPr>
          <p:cNvSpPr txBox="1"/>
          <p:nvPr/>
        </p:nvSpPr>
        <p:spPr>
          <a:xfrm>
            <a:off x="1795647" y="2363315"/>
            <a:ext cx="94663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Management</a:t>
            </a:r>
            <a:r>
              <a:rPr lang="fr-FR" sz="4400" b="1" dirty="0" smtClean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du SDMIS – Méthode EFQM</a:t>
            </a:r>
            <a:endParaRPr lang="fr-FR" sz="4400" baseline="300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423" y="5651504"/>
            <a:ext cx="1828800" cy="10572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836" y="3346319"/>
            <a:ext cx="17621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2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64C44FF-0326-4D17-B8E7-B256158EA1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6CC3129-D3B6-452F-B340-29F838D4C6FA}"/>
              </a:ext>
            </a:extLst>
          </p:cNvPr>
          <p:cNvSpPr txBox="1"/>
          <p:nvPr/>
        </p:nvSpPr>
        <p:spPr>
          <a:xfrm>
            <a:off x="864066" y="260059"/>
            <a:ext cx="113279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Les points clefs de la méthode : un rythme annuel </a:t>
            </a:r>
            <a:endParaRPr lang="fr-FR" sz="35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F026560-566F-4ABB-B9E4-DD73F2EEAD92}"/>
              </a:ext>
            </a:extLst>
          </p:cNvPr>
          <p:cNvSpPr txBox="1"/>
          <p:nvPr/>
        </p:nvSpPr>
        <p:spPr>
          <a:xfrm>
            <a:off x="0" y="6381000"/>
            <a:ext cx="16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aseline="30000" dirty="0">
                <a:solidFill>
                  <a:schemeClr val="bg1"/>
                </a:solidFill>
              </a:rPr>
              <a:t>Service dédié | date </a:t>
            </a:r>
            <a:r>
              <a:rPr lang="fr-FR" sz="1200" baseline="30000" dirty="0">
                <a:solidFill>
                  <a:schemeClr val="bg1"/>
                </a:solidFill>
              </a:rPr>
              <a:t/>
            </a:r>
            <a:br>
              <a:rPr lang="fr-FR" sz="1200" baseline="30000" dirty="0">
                <a:solidFill>
                  <a:schemeClr val="bg1"/>
                </a:solidFill>
              </a:rPr>
            </a:br>
            <a:r>
              <a:rPr lang="fr-FR" sz="1200" baseline="30000" dirty="0">
                <a:solidFill>
                  <a:schemeClr val="bg1"/>
                </a:solidFill>
              </a:rPr>
              <a:t>(format : 08/11/2019)</a:t>
            </a:r>
            <a:endParaRPr lang="fr-FR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23A2AAD-9F00-4FAF-BCD0-CEBBA2D0A49D}"/>
              </a:ext>
            </a:extLst>
          </p:cNvPr>
          <p:cNvSpPr txBox="1"/>
          <p:nvPr/>
        </p:nvSpPr>
        <p:spPr>
          <a:xfrm>
            <a:off x="864065" y="1079423"/>
            <a:ext cx="11327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baseline="30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Un vecteur</a:t>
            </a:r>
            <a:r>
              <a:rPr lang="fr-FR" sz="24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fr-FR" sz="2400" b="1" baseline="30000" dirty="0">
                <a:solidFill>
                  <a:schemeClr val="bg1"/>
                </a:solidFill>
                <a:latin typeface="Myriad Pro" panose="020B0503030403020204" pitchFamily="34" charset="0"/>
              </a:rPr>
              <a:t>d’agilité et de motivation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EA33447-E392-4BAE-ADEE-105B48B4D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47" y="819364"/>
            <a:ext cx="11257618" cy="603863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 rot="20141134">
            <a:off x="8433974" y="1109922"/>
            <a:ext cx="2956406" cy="523220"/>
          </a:xfrm>
          <a:prstGeom prst="rect">
            <a:avLst/>
          </a:prstGeom>
          <a:solidFill>
            <a:srgbClr val="3797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Vecteur d’agilité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66455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64C44FF-0326-4D17-B8E7-B256158EA1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6CC3129-D3B6-452F-B340-29F838D4C6FA}"/>
              </a:ext>
            </a:extLst>
          </p:cNvPr>
          <p:cNvSpPr txBox="1"/>
          <p:nvPr/>
        </p:nvSpPr>
        <p:spPr>
          <a:xfrm>
            <a:off x="864066" y="260059"/>
            <a:ext cx="113279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Concrètement …. </a:t>
            </a:r>
            <a:endParaRPr lang="fr-FR" sz="35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F026560-566F-4ABB-B9E4-DD73F2EEAD92}"/>
              </a:ext>
            </a:extLst>
          </p:cNvPr>
          <p:cNvSpPr txBox="1"/>
          <p:nvPr/>
        </p:nvSpPr>
        <p:spPr>
          <a:xfrm>
            <a:off x="0" y="6381000"/>
            <a:ext cx="16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aseline="30000" dirty="0">
                <a:solidFill>
                  <a:schemeClr val="bg1"/>
                </a:solidFill>
              </a:rPr>
              <a:t>Service dédié | date </a:t>
            </a:r>
            <a:r>
              <a:rPr lang="fr-FR" sz="1200" baseline="30000" dirty="0">
                <a:solidFill>
                  <a:schemeClr val="bg1"/>
                </a:solidFill>
              </a:rPr>
              <a:t/>
            </a:r>
            <a:br>
              <a:rPr lang="fr-FR" sz="1200" baseline="30000" dirty="0">
                <a:solidFill>
                  <a:schemeClr val="bg1"/>
                </a:solidFill>
              </a:rPr>
            </a:br>
            <a:r>
              <a:rPr lang="fr-FR" sz="1200" baseline="30000" dirty="0">
                <a:solidFill>
                  <a:schemeClr val="bg1"/>
                </a:solidFill>
              </a:rPr>
              <a:t>(format : 08/11/2019)</a:t>
            </a:r>
            <a:endParaRPr lang="fr-FR" sz="1200" b="1" baseline="30000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901" y="1501009"/>
            <a:ext cx="9352956" cy="366419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9609037" y="1577291"/>
            <a:ext cx="2246979" cy="1538883"/>
          </a:xfrm>
          <a:prstGeom prst="rect">
            <a:avLst/>
          </a:prstGeom>
          <a:solidFill>
            <a:srgbClr val="3797B9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Projets Année n+1</a:t>
            </a:r>
          </a:p>
          <a:p>
            <a:r>
              <a:rPr lang="fr-FR" dirty="0" smtClean="0"/>
              <a:t>Terminent  en juin n+1</a:t>
            </a:r>
          </a:p>
          <a:p>
            <a:endParaRPr lang="fr-FR" dirty="0"/>
          </a:p>
          <a:p>
            <a:r>
              <a:rPr lang="fr-FR" sz="1100" i="1" dirty="0" smtClean="0"/>
              <a:t>Ex : les projets 2020-01 à 2020-18 se terminent en juin 2020</a:t>
            </a:r>
            <a:endParaRPr lang="fr-FR" sz="1100" i="1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8637973" y="4341181"/>
            <a:ext cx="0" cy="65196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 rot="21142328">
            <a:off x="2462075" y="4048793"/>
            <a:ext cx="1619680" cy="584775"/>
          </a:xfrm>
          <a:prstGeom prst="rect">
            <a:avLst/>
          </a:prstGeom>
          <a:solidFill>
            <a:srgbClr val="BDBB63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 session formation/action</a:t>
            </a:r>
            <a:endParaRPr lang="fr-FR" sz="16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405" y="3372695"/>
            <a:ext cx="851335" cy="909104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23A2AAD-9F00-4FAF-BCD0-CEBBA2D0A49D}"/>
              </a:ext>
            </a:extLst>
          </p:cNvPr>
          <p:cNvSpPr txBox="1"/>
          <p:nvPr/>
        </p:nvSpPr>
        <p:spPr>
          <a:xfrm>
            <a:off x="864065" y="1079423"/>
            <a:ext cx="11327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baseline="30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Les 18 projets 2020 débutés en septembre 2019 vont être clôturés</a:t>
            </a:r>
            <a:r>
              <a:rPr lang="fr-FR" sz="24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fr-FR" sz="2400" b="1" baseline="30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en juin 2020</a:t>
            </a:r>
            <a:endParaRPr lang="fr-FR" sz="2400" b="1" baseline="30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rot="20856181">
            <a:off x="9468904" y="3305841"/>
            <a:ext cx="2527242" cy="646331"/>
          </a:xfrm>
          <a:prstGeom prst="rect">
            <a:avLst/>
          </a:prstGeom>
          <a:gradFill>
            <a:gsLst>
              <a:gs pos="0">
                <a:srgbClr val="C00000"/>
              </a:gs>
              <a:gs pos="74000">
                <a:schemeClr val="accent2"/>
              </a:gs>
              <a:gs pos="83000">
                <a:schemeClr val="accent2"/>
              </a:gs>
              <a:gs pos="100000">
                <a:schemeClr val="accent2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Préparons l’avenir</a:t>
            </a:r>
          </a:p>
          <a:p>
            <a:pPr algn="ctr"/>
            <a:r>
              <a:rPr lang="fr-FR" dirty="0" smtClean="0"/>
              <a:t>18 projets EFQM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821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64C44FF-0326-4D17-B8E7-B256158EA1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6CC3129-D3B6-452F-B340-29F838D4C6FA}"/>
              </a:ext>
            </a:extLst>
          </p:cNvPr>
          <p:cNvSpPr txBox="1"/>
          <p:nvPr/>
        </p:nvSpPr>
        <p:spPr>
          <a:xfrm>
            <a:off x="864066" y="260059"/>
            <a:ext cx="113279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Concrètement …. </a:t>
            </a:r>
            <a:endParaRPr lang="fr-FR" sz="35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F026560-566F-4ABB-B9E4-DD73F2EEAD92}"/>
              </a:ext>
            </a:extLst>
          </p:cNvPr>
          <p:cNvSpPr txBox="1"/>
          <p:nvPr/>
        </p:nvSpPr>
        <p:spPr>
          <a:xfrm>
            <a:off x="0" y="6381000"/>
            <a:ext cx="16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aseline="30000" dirty="0">
                <a:solidFill>
                  <a:schemeClr val="bg1"/>
                </a:solidFill>
              </a:rPr>
              <a:t>Service dédié | date </a:t>
            </a:r>
            <a:r>
              <a:rPr lang="fr-FR" sz="1200" baseline="30000" dirty="0">
                <a:solidFill>
                  <a:schemeClr val="bg1"/>
                </a:solidFill>
              </a:rPr>
              <a:t/>
            </a:r>
            <a:br>
              <a:rPr lang="fr-FR" sz="1200" baseline="30000" dirty="0">
                <a:solidFill>
                  <a:schemeClr val="bg1"/>
                </a:solidFill>
              </a:rPr>
            </a:br>
            <a:r>
              <a:rPr lang="fr-FR" sz="1200" baseline="30000" dirty="0">
                <a:solidFill>
                  <a:schemeClr val="bg1"/>
                </a:solidFill>
              </a:rPr>
              <a:t>(format : 08/11/2019)</a:t>
            </a:r>
            <a:endParaRPr lang="fr-FR" sz="1200" b="1" baseline="30000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901" y="1501009"/>
            <a:ext cx="9352956" cy="366419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9640221" y="1674660"/>
            <a:ext cx="2246979" cy="1538883"/>
          </a:xfrm>
          <a:prstGeom prst="rect">
            <a:avLst/>
          </a:prstGeom>
          <a:solidFill>
            <a:srgbClr val="3797B9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Projets Année n+1</a:t>
            </a:r>
          </a:p>
          <a:p>
            <a:r>
              <a:rPr lang="fr-FR" dirty="0" smtClean="0"/>
              <a:t>Terminent  en juin n+1</a:t>
            </a:r>
          </a:p>
          <a:p>
            <a:endParaRPr lang="fr-FR" dirty="0"/>
          </a:p>
          <a:p>
            <a:r>
              <a:rPr lang="fr-FR" sz="1100" i="1" dirty="0" smtClean="0"/>
              <a:t>Ex : les projets 2020-01 à 2020-18 se terminent en juin 2020</a:t>
            </a:r>
            <a:endParaRPr lang="fr-FR" sz="1100" i="1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738275"/>
              </p:ext>
            </p:extLst>
          </p:nvPr>
        </p:nvGraphicFramePr>
        <p:xfrm>
          <a:off x="3985087" y="4891807"/>
          <a:ext cx="4348086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362">
                  <a:extLst>
                    <a:ext uri="{9D8B030D-6E8A-4147-A177-3AD203B41FA5}">
                      <a16:colId xmlns:a16="http://schemas.microsoft.com/office/drawing/2014/main" val="2570174922"/>
                    </a:ext>
                  </a:extLst>
                </a:gridCol>
                <a:gridCol w="1449362">
                  <a:extLst>
                    <a:ext uri="{9D8B030D-6E8A-4147-A177-3AD203B41FA5}">
                      <a16:colId xmlns:a16="http://schemas.microsoft.com/office/drawing/2014/main" val="3200074835"/>
                    </a:ext>
                  </a:extLst>
                </a:gridCol>
                <a:gridCol w="1449362">
                  <a:extLst>
                    <a:ext uri="{9D8B030D-6E8A-4147-A177-3AD203B41FA5}">
                      <a16:colId xmlns:a16="http://schemas.microsoft.com/office/drawing/2014/main" val="3407349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Mars</a:t>
                      </a:r>
                      <a:r>
                        <a:rPr lang="fr-FR" sz="1600" baseline="0" dirty="0" smtClean="0"/>
                        <a:t> n+1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Avril-Mai</a:t>
                      </a:r>
                      <a:r>
                        <a:rPr lang="fr-FR" sz="1600" baseline="0" dirty="0" smtClean="0"/>
                        <a:t> n+1</a:t>
                      </a:r>
                      <a:endParaRPr lang="fr-FR" sz="1600" dirty="0"/>
                    </a:p>
                  </a:txBody>
                  <a:tcPr>
                    <a:solidFill>
                      <a:srgbClr val="6960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Juin n+1</a:t>
                      </a:r>
                      <a:endParaRPr lang="fr-FR" sz="1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403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Premières</a:t>
                      </a:r>
                      <a:r>
                        <a:rPr lang="fr-FR" sz="1600" baseline="0" dirty="0" smtClean="0"/>
                        <a:t> orientations </a:t>
                      </a:r>
                      <a:r>
                        <a:rPr lang="fr-FR" sz="1600" dirty="0" smtClean="0"/>
                        <a:t>du DDMSIS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Proposition des projets par les direction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Validation des projets de l’année n+2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302426"/>
                  </a:ext>
                </a:extLst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9640220" y="4466168"/>
            <a:ext cx="2246979" cy="203132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Projets Année n+2</a:t>
            </a:r>
          </a:p>
          <a:p>
            <a:r>
              <a:rPr lang="fr-FR" dirty="0" smtClean="0"/>
              <a:t>Sont proposés en avril-mai et choisis en juin n+1</a:t>
            </a:r>
          </a:p>
          <a:p>
            <a:endParaRPr lang="fr-FR" dirty="0"/>
          </a:p>
          <a:p>
            <a:r>
              <a:rPr lang="fr-FR" sz="1100" i="1" dirty="0" smtClean="0"/>
              <a:t>Ex : les projets 2021 seront choisis début juin 2020 et présentés aux instances</a:t>
            </a:r>
            <a:endParaRPr lang="fr-FR" sz="1100" i="1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8637973" y="4341181"/>
            <a:ext cx="0" cy="65196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 rot="21142328">
            <a:off x="2462075" y="4048793"/>
            <a:ext cx="1619680" cy="584775"/>
          </a:xfrm>
          <a:prstGeom prst="rect">
            <a:avLst/>
          </a:prstGeom>
          <a:solidFill>
            <a:srgbClr val="BDBB63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 session formation/action</a:t>
            </a:r>
            <a:endParaRPr lang="fr-FR" sz="16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1" y="5034884"/>
            <a:ext cx="1065246" cy="112533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405" y="3372695"/>
            <a:ext cx="851335" cy="90910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066142" y="5134171"/>
            <a:ext cx="2822277" cy="1477328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Les projets choisis deviennent prioritaires pour tous les services supports et vont concentrer l’essentiel de nos moyens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23A2AAD-9F00-4FAF-BCD0-CEBBA2D0A49D}"/>
              </a:ext>
            </a:extLst>
          </p:cNvPr>
          <p:cNvSpPr txBox="1"/>
          <p:nvPr/>
        </p:nvSpPr>
        <p:spPr>
          <a:xfrm>
            <a:off x="864065" y="1079423"/>
            <a:ext cx="11327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baseline="30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Réfléchir</a:t>
            </a:r>
            <a:r>
              <a:rPr lang="fr-FR" sz="24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fr-FR" sz="2400" b="1" baseline="30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dès </a:t>
            </a:r>
            <a:r>
              <a:rPr lang="fr-FR" sz="2400" b="1" baseline="30000" dirty="0">
                <a:solidFill>
                  <a:schemeClr val="bg1"/>
                </a:solidFill>
                <a:latin typeface="Myriad Pro" panose="020B0503030403020204" pitchFamily="34" charset="0"/>
              </a:rPr>
              <a:t>le mois de </a:t>
            </a:r>
            <a:r>
              <a:rPr lang="fr-FR" sz="2400" b="1" baseline="30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mars 2020 sur </a:t>
            </a:r>
            <a:r>
              <a:rPr lang="fr-FR" sz="2400" b="1" baseline="30000" dirty="0">
                <a:solidFill>
                  <a:schemeClr val="bg1"/>
                </a:solidFill>
                <a:latin typeface="Myriad Pro" panose="020B0503030403020204" pitchFamily="34" charset="0"/>
              </a:rPr>
              <a:t>les </a:t>
            </a:r>
            <a:r>
              <a:rPr lang="fr-FR" sz="2400" b="1" baseline="30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projets annuels 2021 qui seront retenus en juin 2020</a:t>
            </a:r>
            <a:endParaRPr lang="fr-FR" sz="2400" b="1" baseline="30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 rot="20856181">
            <a:off x="9392869" y="3227019"/>
            <a:ext cx="2527242" cy="646331"/>
          </a:xfrm>
          <a:prstGeom prst="rect">
            <a:avLst/>
          </a:prstGeom>
          <a:gradFill>
            <a:gsLst>
              <a:gs pos="0">
                <a:srgbClr val="C00000"/>
              </a:gs>
              <a:gs pos="74000">
                <a:schemeClr val="accent2"/>
              </a:gs>
              <a:gs pos="83000">
                <a:schemeClr val="accent2"/>
              </a:gs>
              <a:gs pos="100000">
                <a:schemeClr val="accent2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Préparons l’avenir</a:t>
            </a:r>
          </a:p>
          <a:p>
            <a:pPr algn="ctr"/>
            <a:r>
              <a:rPr lang="fr-FR" dirty="0" smtClean="0"/>
              <a:t>18 projets EFQM 2020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 rot="20856181">
            <a:off x="7073062" y="5916650"/>
            <a:ext cx="2527242" cy="646331"/>
          </a:xfrm>
          <a:prstGeom prst="rect">
            <a:avLst/>
          </a:prstGeom>
          <a:gradFill>
            <a:gsLst>
              <a:gs pos="0">
                <a:srgbClr val="C00000"/>
              </a:gs>
              <a:gs pos="74000">
                <a:schemeClr val="accent2"/>
              </a:gs>
              <a:gs pos="83000">
                <a:schemeClr val="accent2"/>
              </a:gs>
              <a:gs pos="100000">
                <a:schemeClr val="accent2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Préparons l’avenir</a:t>
            </a:r>
          </a:p>
          <a:p>
            <a:pPr algn="ctr"/>
            <a:r>
              <a:rPr lang="fr-FR" dirty="0" smtClean="0"/>
              <a:t>18 projets EFQM </a:t>
            </a:r>
            <a:r>
              <a:rPr lang="fr-FR" dirty="0" smtClean="0">
                <a:solidFill>
                  <a:schemeClr val="tx2"/>
                </a:solidFill>
              </a:rPr>
              <a:t>2021</a:t>
            </a:r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64C44FF-0326-4D17-B8E7-B256158EA1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6CC3129-D3B6-452F-B340-29F838D4C6FA}"/>
              </a:ext>
            </a:extLst>
          </p:cNvPr>
          <p:cNvSpPr txBox="1"/>
          <p:nvPr/>
        </p:nvSpPr>
        <p:spPr>
          <a:xfrm>
            <a:off x="864066" y="260059"/>
            <a:ext cx="113279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Conclusion</a:t>
            </a:r>
            <a:endParaRPr lang="fr-FR" sz="35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F026560-566F-4ABB-B9E4-DD73F2EEAD92}"/>
              </a:ext>
            </a:extLst>
          </p:cNvPr>
          <p:cNvSpPr txBox="1"/>
          <p:nvPr/>
        </p:nvSpPr>
        <p:spPr>
          <a:xfrm>
            <a:off x="0" y="6381000"/>
            <a:ext cx="16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aseline="30000" dirty="0">
                <a:solidFill>
                  <a:schemeClr val="bg1"/>
                </a:solidFill>
              </a:rPr>
              <a:t>Service dédié | date </a:t>
            </a:r>
            <a:r>
              <a:rPr lang="fr-FR" sz="1200" baseline="30000" dirty="0">
                <a:solidFill>
                  <a:schemeClr val="bg1"/>
                </a:solidFill>
              </a:rPr>
              <a:t/>
            </a:r>
            <a:br>
              <a:rPr lang="fr-FR" sz="1200" baseline="30000" dirty="0">
                <a:solidFill>
                  <a:schemeClr val="bg1"/>
                </a:solidFill>
              </a:rPr>
            </a:br>
            <a:r>
              <a:rPr lang="fr-FR" sz="1200" baseline="30000" dirty="0">
                <a:solidFill>
                  <a:schemeClr val="bg1"/>
                </a:solidFill>
              </a:rPr>
              <a:t>(format : 08/11/2019)</a:t>
            </a:r>
            <a:endParaRPr lang="fr-FR" sz="1200" b="1" baseline="30000" dirty="0">
              <a:solidFill>
                <a:schemeClr val="bg1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B66DDCE-9F57-47FF-B86E-6788B382C6EF}"/>
              </a:ext>
            </a:extLst>
          </p:cNvPr>
          <p:cNvSpPr txBox="1"/>
          <p:nvPr/>
        </p:nvSpPr>
        <p:spPr>
          <a:xfrm>
            <a:off x="1124944" y="1797008"/>
            <a:ext cx="39563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Si vous voulez que votre projet avance…; choisissez EFQM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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!</a:t>
            </a:r>
          </a:p>
          <a:p>
            <a:pPr algn="ctr"/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Et</a:t>
            </a:r>
          </a:p>
          <a:p>
            <a:pPr algn="ctr"/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Et pour faire partie des 18 projets EFQM 2021, proposez le dès le mois de mars 2020 ..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42" y="2106958"/>
            <a:ext cx="4462626" cy="274912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 rot="658456">
            <a:off x="537472" y="5843330"/>
            <a:ext cx="2527242" cy="646331"/>
          </a:xfrm>
          <a:prstGeom prst="rect">
            <a:avLst/>
          </a:prstGeom>
          <a:gradFill>
            <a:gsLst>
              <a:gs pos="0">
                <a:srgbClr val="C00000"/>
              </a:gs>
              <a:gs pos="74000">
                <a:schemeClr val="accent2"/>
              </a:gs>
              <a:gs pos="83000">
                <a:schemeClr val="accent2"/>
              </a:gs>
              <a:gs pos="100000">
                <a:schemeClr val="accent2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Préparons l’avenir</a:t>
            </a:r>
          </a:p>
          <a:p>
            <a:pPr algn="ctr"/>
            <a:r>
              <a:rPr lang="fr-FR" dirty="0" smtClean="0"/>
              <a:t>18 projets EFQM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53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64C44FF-0326-4D17-B8E7-B256158EA1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6CC3129-D3B6-452F-B340-29F838D4C6FA}"/>
              </a:ext>
            </a:extLst>
          </p:cNvPr>
          <p:cNvSpPr txBox="1"/>
          <p:nvPr/>
        </p:nvSpPr>
        <p:spPr>
          <a:xfrm>
            <a:off x="864066" y="260059"/>
            <a:ext cx="113279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Si vous voulez en savoir plus...</a:t>
            </a:r>
            <a:endParaRPr lang="fr-FR" sz="35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F026560-566F-4ABB-B9E4-DD73F2EEAD92}"/>
              </a:ext>
            </a:extLst>
          </p:cNvPr>
          <p:cNvSpPr txBox="1"/>
          <p:nvPr/>
        </p:nvSpPr>
        <p:spPr>
          <a:xfrm>
            <a:off x="0" y="6381000"/>
            <a:ext cx="16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aseline="30000" dirty="0">
                <a:solidFill>
                  <a:schemeClr val="bg1"/>
                </a:solidFill>
              </a:rPr>
              <a:t>Service dédié | date </a:t>
            </a:r>
            <a:r>
              <a:rPr lang="fr-FR" sz="1200" baseline="30000" dirty="0">
                <a:solidFill>
                  <a:schemeClr val="bg1"/>
                </a:solidFill>
              </a:rPr>
              <a:t/>
            </a:r>
            <a:br>
              <a:rPr lang="fr-FR" sz="1200" baseline="30000" dirty="0">
                <a:solidFill>
                  <a:schemeClr val="bg1"/>
                </a:solidFill>
              </a:rPr>
            </a:br>
            <a:r>
              <a:rPr lang="fr-FR" sz="1200" baseline="30000" dirty="0">
                <a:solidFill>
                  <a:schemeClr val="bg1"/>
                </a:solidFill>
              </a:rPr>
              <a:t>(format : 08/11/2019)</a:t>
            </a:r>
            <a:endParaRPr lang="fr-FR" sz="1200" b="1" baseline="300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59" y="1346821"/>
            <a:ext cx="11572875" cy="47244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 rot="658456">
            <a:off x="537472" y="5843330"/>
            <a:ext cx="2527242" cy="646331"/>
          </a:xfrm>
          <a:prstGeom prst="rect">
            <a:avLst/>
          </a:prstGeom>
          <a:gradFill>
            <a:gsLst>
              <a:gs pos="0">
                <a:srgbClr val="C00000"/>
              </a:gs>
              <a:gs pos="74000">
                <a:schemeClr val="accent2"/>
              </a:gs>
              <a:gs pos="83000">
                <a:schemeClr val="accent2"/>
              </a:gs>
              <a:gs pos="100000">
                <a:schemeClr val="accent2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Préparons l’avenir</a:t>
            </a:r>
          </a:p>
          <a:p>
            <a:pPr algn="ctr"/>
            <a:r>
              <a:rPr lang="fr-FR" dirty="0" smtClean="0"/>
              <a:t>18 projets EFQM 2021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66DDCE-9F57-47FF-B86E-6788B382C6EF}"/>
              </a:ext>
            </a:extLst>
          </p:cNvPr>
          <p:cNvSpPr txBox="1"/>
          <p:nvPr/>
        </p:nvSpPr>
        <p:spPr>
          <a:xfrm>
            <a:off x="7842707" y="3168058"/>
            <a:ext cx="39563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D’ici quelques jours, la page intranet sera active</a:t>
            </a:r>
          </a:p>
          <a:p>
            <a:pPr algn="ctr"/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Ou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hlinkClick r:id="rId4"/>
              </a:rPr>
              <a:t>dnsp@sdmis.fr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 !</a:t>
            </a:r>
          </a:p>
          <a:p>
            <a:pPr algn="ctr"/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Ou directement au porteur de projet ..</a:t>
            </a:r>
          </a:p>
        </p:txBody>
      </p:sp>
    </p:spTree>
    <p:extLst>
      <p:ext uri="{BB962C8B-B14F-4D97-AF65-F5344CB8AC3E}">
        <p14:creationId xmlns:p14="http://schemas.microsoft.com/office/powerpoint/2010/main" val="6247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64C44FF-0326-4D17-B8E7-B256158EA1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6CC3129-D3B6-452F-B340-29F838D4C6FA}"/>
              </a:ext>
            </a:extLst>
          </p:cNvPr>
          <p:cNvSpPr txBox="1"/>
          <p:nvPr/>
        </p:nvSpPr>
        <p:spPr>
          <a:xfrm>
            <a:off x="864066" y="260059"/>
            <a:ext cx="113279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Petite question?</a:t>
            </a:r>
            <a:endParaRPr lang="fr-FR" sz="35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F026560-566F-4ABB-B9E4-DD73F2EEAD92}"/>
              </a:ext>
            </a:extLst>
          </p:cNvPr>
          <p:cNvSpPr txBox="1"/>
          <p:nvPr/>
        </p:nvSpPr>
        <p:spPr>
          <a:xfrm>
            <a:off x="0" y="6381000"/>
            <a:ext cx="16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aseline="30000" dirty="0">
                <a:solidFill>
                  <a:schemeClr val="bg1"/>
                </a:solidFill>
              </a:rPr>
              <a:t>Service dédié | date </a:t>
            </a:r>
            <a:r>
              <a:rPr lang="fr-FR" sz="1200" baseline="30000" dirty="0">
                <a:solidFill>
                  <a:schemeClr val="bg1"/>
                </a:solidFill>
              </a:rPr>
              <a:t/>
            </a:r>
            <a:br>
              <a:rPr lang="fr-FR" sz="1200" baseline="30000" dirty="0">
                <a:solidFill>
                  <a:schemeClr val="bg1"/>
                </a:solidFill>
              </a:rPr>
            </a:br>
            <a:r>
              <a:rPr lang="fr-FR" sz="1200" baseline="30000" dirty="0">
                <a:solidFill>
                  <a:schemeClr val="bg1"/>
                </a:solidFill>
              </a:rPr>
              <a:t>(format : 08/11/2019)</a:t>
            </a:r>
            <a:endParaRPr lang="fr-FR" sz="1200" b="1" baseline="30000" dirty="0">
              <a:solidFill>
                <a:schemeClr val="bg1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B66DDCE-9F57-47FF-B86E-6788B382C6EF}"/>
              </a:ext>
            </a:extLst>
          </p:cNvPr>
          <p:cNvSpPr txBox="1"/>
          <p:nvPr/>
        </p:nvSpPr>
        <p:spPr>
          <a:xfrm>
            <a:off x="534944" y="1610463"/>
            <a:ext cx="1146766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Quelles sont les affirmations suivantes qui correspondent </a:t>
            </a:r>
            <a:r>
              <a:rPr lang="fr-FR" sz="2400" b="1" dirty="0"/>
              <a:t>à la méthode </a:t>
            </a:r>
            <a:r>
              <a:rPr lang="fr-FR" sz="2400" b="1" dirty="0" smtClean="0"/>
              <a:t>EFQM?</a:t>
            </a:r>
          </a:p>
          <a:p>
            <a:endParaRPr lang="fr-FR" dirty="0"/>
          </a:p>
          <a:p>
            <a:pPr lvl="0"/>
            <a:r>
              <a:rPr lang="fr-FR" dirty="0" smtClean="0"/>
              <a:t>A- Elle </a:t>
            </a:r>
            <a:r>
              <a:rPr lang="fr-FR" dirty="0"/>
              <a:t>impulse un rythme avec un calendrier annuel et des projets annuels qui sont </a:t>
            </a:r>
            <a:r>
              <a:rPr lang="fr-FR" dirty="0" smtClean="0"/>
              <a:t>prioritaires</a:t>
            </a:r>
          </a:p>
          <a:p>
            <a:pPr lvl="0"/>
            <a:endParaRPr lang="fr-FR" dirty="0"/>
          </a:p>
          <a:p>
            <a:pPr lvl="0"/>
            <a:r>
              <a:rPr lang="fr-FR" dirty="0" smtClean="0"/>
              <a:t>B- Le </a:t>
            </a:r>
            <a:r>
              <a:rPr lang="fr-FR" dirty="0"/>
              <a:t>cap est </a:t>
            </a:r>
            <a:r>
              <a:rPr lang="fr-FR" dirty="0" err="1"/>
              <a:t>co</a:t>
            </a:r>
            <a:r>
              <a:rPr lang="fr-FR" dirty="0"/>
              <a:t>-construit et communiqué à tous, pour permettre à chacun de mieux situer à quoi il </a:t>
            </a:r>
            <a:r>
              <a:rPr lang="fr-FR" dirty="0" smtClean="0"/>
              <a:t>contribue</a:t>
            </a:r>
          </a:p>
          <a:p>
            <a:pPr lvl="0"/>
            <a:endParaRPr lang="fr-FR" dirty="0"/>
          </a:p>
          <a:p>
            <a:pPr lvl="0"/>
            <a:r>
              <a:rPr lang="fr-FR" dirty="0" smtClean="0"/>
              <a:t>C- Elle </a:t>
            </a:r>
            <a:r>
              <a:rPr lang="fr-FR" dirty="0"/>
              <a:t>impose de fixer les résultats à atteindre auprès des principaux </a:t>
            </a:r>
            <a:r>
              <a:rPr lang="fr-FR" dirty="0" smtClean="0"/>
              <a:t>bénéficiaires</a:t>
            </a:r>
          </a:p>
          <a:p>
            <a:pPr lvl="0"/>
            <a:endParaRPr lang="fr-FR" dirty="0"/>
          </a:p>
          <a:p>
            <a:pPr lvl="0"/>
            <a:r>
              <a:rPr lang="fr-FR" dirty="0" smtClean="0"/>
              <a:t>D- Elle </a:t>
            </a:r>
            <a:r>
              <a:rPr lang="fr-FR" dirty="0"/>
              <a:t>privilégie le parangonnage (s’inspirer de ce qui se fait ailleurs) et les focus groupe (tester auprès des utilisateurs), </a:t>
            </a:r>
            <a:endParaRPr lang="fr-FR" dirty="0" smtClean="0"/>
          </a:p>
          <a:p>
            <a:pPr lvl="0"/>
            <a:endParaRPr lang="fr-FR" dirty="0"/>
          </a:p>
          <a:p>
            <a:pPr lvl="0"/>
            <a:r>
              <a:rPr lang="fr-FR" dirty="0" smtClean="0"/>
              <a:t>E- Elle </a:t>
            </a:r>
            <a:r>
              <a:rPr lang="fr-FR" dirty="0"/>
              <a:t>impose d’interroger les victimes et les </a:t>
            </a:r>
            <a:r>
              <a:rPr lang="fr-FR" dirty="0" smtClean="0"/>
              <a:t>personnels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F-Toutes les affirmations précédentes</a:t>
            </a:r>
            <a:endParaRPr lang="fr-FR" dirty="0"/>
          </a:p>
          <a:p>
            <a:r>
              <a:rPr lang="fr-FR" dirty="0"/>
              <a:t> </a:t>
            </a:r>
          </a:p>
          <a:p>
            <a:pPr algn="ctr"/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endParaRPr lang="fr-FR" sz="2400" baseline="300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8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64C44FF-0326-4D17-B8E7-B256158EA1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6CC3129-D3B6-452F-B340-29F838D4C6FA}"/>
              </a:ext>
            </a:extLst>
          </p:cNvPr>
          <p:cNvSpPr txBox="1"/>
          <p:nvPr/>
        </p:nvSpPr>
        <p:spPr>
          <a:xfrm>
            <a:off x="864066" y="260059"/>
            <a:ext cx="113279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EFQM : </a:t>
            </a:r>
            <a:r>
              <a:rPr lang="fr-FR" sz="3500" b="1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késako</a:t>
            </a:r>
            <a:r>
              <a:rPr lang="fr-FR" sz="35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?</a:t>
            </a:r>
            <a:endParaRPr lang="fr-FR" sz="35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F026560-566F-4ABB-B9E4-DD73F2EEAD92}"/>
              </a:ext>
            </a:extLst>
          </p:cNvPr>
          <p:cNvSpPr txBox="1"/>
          <p:nvPr/>
        </p:nvSpPr>
        <p:spPr>
          <a:xfrm>
            <a:off x="0" y="6381000"/>
            <a:ext cx="16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aseline="30000" dirty="0">
                <a:solidFill>
                  <a:schemeClr val="bg1"/>
                </a:solidFill>
              </a:rPr>
              <a:t>Service dédié | date </a:t>
            </a:r>
            <a:r>
              <a:rPr lang="fr-FR" sz="1200" baseline="30000" dirty="0">
                <a:solidFill>
                  <a:schemeClr val="bg1"/>
                </a:solidFill>
              </a:rPr>
              <a:t/>
            </a:r>
            <a:br>
              <a:rPr lang="fr-FR" sz="1200" baseline="30000" dirty="0">
                <a:solidFill>
                  <a:schemeClr val="bg1"/>
                </a:solidFill>
              </a:rPr>
            </a:br>
            <a:r>
              <a:rPr lang="fr-FR" sz="1200" baseline="30000" dirty="0">
                <a:solidFill>
                  <a:schemeClr val="bg1"/>
                </a:solidFill>
              </a:rPr>
              <a:t>(format : 08/11/2019)</a:t>
            </a:r>
            <a:endParaRPr lang="fr-FR" sz="1200" b="1" baseline="300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346141" y="1452571"/>
            <a:ext cx="5812843" cy="286549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B66DDCE-9F57-47FF-B86E-6788B382C6EF}"/>
              </a:ext>
            </a:extLst>
          </p:cNvPr>
          <p:cNvSpPr txBox="1"/>
          <p:nvPr/>
        </p:nvSpPr>
        <p:spPr>
          <a:xfrm>
            <a:off x="264816" y="1574449"/>
            <a:ext cx="5771999" cy="527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3797B9"/>
                </a:solidFill>
              </a:rPr>
              <a:t>EFQM = </a:t>
            </a:r>
            <a:r>
              <a:rPr lang="fr-FR" sz="2800" dirty="0" err="1" smtClean="0">
                <a:solidFill>
                  <a:srgbClr val="3797B9"/>
                </a:solidFill>
              </a:rPr>
              <a:t>European</a:t>
            </a:r>
            <a:r>
              <a:rPr lang="fr-FR" sz="2800" dirty="0" smtClean="0">
                <a:solidFill>
                  <a:srgbClr val="3797B9"/>
                </a:solidFill>
              </a:rPr>
              <a:t> </a:t>
            </a:r>
            <a:r>
              <a:rPr lang="fr-FR" sz="2800" dirty="0" err="1" smtClean="0">
                <a:solidFill>
                  <a:srgbClr val="3797B9"/>
                </a:solidFill>
              </a:rPr>
              <a:t>foundation</a:t>
            </a:r>
            <a:r>
              <a:rPr lang="fr-FR" sz="2800" dirty="0" smtClean="0">
                <a:solidFill>
                  <a:srgbClr val="3797B9"/>
                </a:solidFill>
              </a:rPr>
              <a:t> for </a:t>
            </a:r>
            <a:r>
              <a:rPr lang="fr-FR" sz="2800" dirty="0" err="1" smtClean="0">
                <a:solidFill>
                  <a:srgbClr val="3797B9"/>
                </a:solidFill>
              </a:rPr>
              <a:t>quality</a:t>
            </a:r>
            <a:r>
              <a:rPr lang="fr-FR" sz="2800" dirty="0" smtClean="0">
                <a:solidFill>
                  <a:srgbClr val="3797B9"/>
                </a:solidFill>
              </a:rPr>
              <a:t> management </a:t>
            </a:r>
          </a:p>
          <a:p>
            <a:endParaRPr lang="fr-FR" sz="2800" dirty="0" smtClean="0">
              <a:solidFill>
                <a:srgbClr val="3797B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Méthode </a:t>
            </a:r>
            <a:r>
              <a:rPr lang="fr-FR" sz="2400" dirty="0"/>
              <a:t>qualité non prescriptive </a:t>
            </a:r>
            <a:r>
              <a:rPr lang="fr-FR" i="1" dirty="0"/>
              <a:t>(contrairement aux normes ISO par exemple</a:t>
            </a:r>
            <a:r>
              <a:rPr lang="fr-FR" i="1" dirty="0" smtClean="0"/>
              <a:t>) </a:t>
            </a:r>
          </a:p>
          <a:p>
            <a:endParaRPr lang="fr-F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3797B9"/>
                </a:solidFill>
              </a:rPr>
              <a:t>Méthode éprouvée et utilisée </a:t>
            </a:r>
            <a:r>
              <a:rPr lang="fr-FR" sz="2400" dirty="0">
                <a:solidFill>
                  <a:srgbClr val="3797B9"/>
                </a:solidFill>
              </a:rPr>
              <a:t>par plus de 50000 </a:t>
            </a:r>
            <a:r>
              <a:rPr lang="fr-FR" sz="2400" dirty="0" smtClean="0">
                <a:solidFill>
                  <a:srgbClr val="3797B9"/>
                </a:solidFill>
              </a:rPr>
              <a:t>organisations</a:t>
            </a:r>
            <a:r>
              <a:rPr lang="fr-FR" sz="2400" dirty="0">
                <a:solidFill>
                  <a:srgbClr val="3797B9"/>
                </a:solidFill>
              </a:rPr>
              <a:t> </a:t>
            </a:r>
            <a:r>
              <a:rPr lang="fr-FR" sz="2400" dirty="0" smtClean="0">
                <a:solidFill>
                  <a:srgbClr val="3797B9"/>
                </a:solidFill>
              </a:rPr>
              <a:t>dans le monde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3797B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Méthode basée </a:t>
            </a:r>
            <a:r>
              <a:rPr lang="fr-FR" sz="2400" dirty="0"/>
              <a:t>sur 8 concept fondamentaux </a:t>
            </a:r>
            <a:r>
              <a:rPr lang="fr-FR" sz="2400" dirty="0" smtClean="0"/>
              <a:t> </a:t>
            </a:r>
          </a:p>
          <a:p>
            <a:endParaRPr lang="fr-FR" sz="2000" dirty="0"/>
          </a:p>
          <a:p>
            <a:pPr algn="ctr"/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endParaRPr lang="fr-FR" sz="2800" baseline="300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107088106"/>
              </p:ext>
            </p:extLst>
          </p:nvPr>
        </p:nvGraphicFramePr>
        <p:xfrm>
          <a:off x="9565196" y="4346600"/>
          <a:ext cx="2389079" cy="2134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658843" y="4195786"/>
            <a:ext cx="510089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lvl="1"/>
            <a:r>
              <a:rPr lang="fr-FR" sz="1400" dirty="0"/>
              <a:t>Apporter de la valeur à ses « clients »</a:t>
            </a:r>
          </a:p>
          <a:p>
            <a:pPr lvl="1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Créer un avenir durable</a:t>
            </a:r>
          </a:p>
          <a:p>
            <a:pPr lvl="1"/>
            <a:r>
              <a:rPr lang="fr-FR" sz="1400" dirty="0"/>
              <a:t>Développer des capacités organisationnelles, </a:t>
            </a:r>
          </a:p>
          <a:p>
            <a:pPr lvl="1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Favoriser la créativité et l’innovation</a:t>
            </a:r>
            <a:r>
              <a:rPr lang="fr-FR" sz="1400" dirty="0"/>
              <a:t>, </a:t>
            </a:r>
          </a:p>
          <a:p>
            <a:pPr lvl="1"/>
            <a:r>
              <a:rPr lang="fr-FR" sz="1400" dirty="0"/>
              <a:t>Diriger avec vision, inspiration et intégrité, </a:t>
            </a:r>
          </a:p>
          <a:p>
            <a:pPr lvl="1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Manager avec agilité</a:t>
            </a:r>
            <a:r>
              <a:rPr lang="fr-FR" sz="1400" dirty="0"/>
              <a:t>, </a:t>
            </a:r>
          </a:p>
          <a:p>
            <a:pPr lvl="1"/>
            <a:r>
              <a:rPr lang="fr-FR" sz="1400" dirty="0"/>
              <a:t>Réussir grâce au talent de ses collaborateurs, </a:t>
            </a:r>
          </a:p>
          <a:p>
            <a:pPr lvl="1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Atteindre des résultats 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exceptionnels</a:t>
            </a:r>
            <a:r>
              <a:rPr lang="fr-FR" sz="1400" dirty="0" smtClean="0"/>
              <a:t>. </a:t>
            </a:r>
            <a:endParaRPr lang="fr-FR" sz="1400" dirty="0"/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23A2AAD-9F00-4FAF-BCD0-CEBBA2D0A49D}"/>
              </a:ext>
            </a:extLst>
          </p:cNvPr>
          <p:cNvSpPr txBox="1"/>
          <p:nvPr/>
        </p:nvSpPr>
        <p:spPr>
          <a:xfrm>
            <a:off x="432033" y="1005116"/>
            <a:ext cx="11327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baseline="30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Une méthode qualité européenne</a:t>
            </a:r>
            <a:r>
              <a:rPr lang="fr-FR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fr-FR" sz="2400" b="1" baseline="30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non </a:t>
            </a:r>
            <a:r>
              <a:rPr lang="fr-FR" sz="2400" b="1" baseline="30000" dirty="0">
                <a:solidFill>
                  <a:schemeClr val="bg1"/>
                </a:solidFill>
                <a:latin typeface="Myriad Pro" panose="020B0503030403020204" pitchFamily="34" charset="0"/>
              </a:rPr>
              <a:t>prescriptive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792" y="-87381"/>
            <a:ext cx="1567002" cy="1956764"/>
          </a:xfrm>
          <a:prstGeom prst="rect">
            <a:avLst/>
          </a:prstGeom>
        </p:spPr>
      </p:pic>
      <p:sp>
        <p:nvSpPr>
          <p:cNvPr id="8" name="Flèche droite 7"/>
          <p:cNvSpPr/>
          <p:nvPr/>
        </p:nvSpPr>
        <p:spPr>
          <a:xfrm>
            <a:off x="4509856" y="5211192"/>
            <a:ext cx="1580226" cy="186431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27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64C44FF-0326-4D17-B8E7-B256158EA1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6CC3129-D3B6-452F-B340-29F838D4C6FA}"/>
              </a:ext>
            </a:extLst>
          </p:cNvPr>
          <p:cNvSpPr txBox="1"/>
          <p:nvPr/>
        </p:nvSpPr>
        <p:spPr>
          <a:xfrm>
            <a:off x="864066" y="260059"/>
            <a:ext cx="113279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EFQM : </a:t>
            </a:r>
            <a:r>
              <a:rPr lang="fr-FR" sz="3500" b="1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késako</a:t>
            </a:r>
            <a:r>
              <a:rPr lang="fr-FR" sz="35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?</a:t>
            </a:r>
            <a:endParaRPr lang="fr-FR" sz="35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F026560-566F-4ABB-B9E4-DD73F2EEAD92}"/>
              </a:ext>
            </a:extLst>
          </p:cNvPr>
          <p:cNvSpPr txBox="1"/>
          <p:nvPr/>
        </p:nvSpPr>
        <p:spPr>
          <a:xfrm>
            <a:off x="0" y="6381000"/>
            <a:ext cx="16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aseline="30000" dirty="0">
                <a:solidFill>
                  <a:schemeClr val="bg1"/>
                </a:solidFill>
              </a:rPr>
              <a:t>Service dédié | date </a:t>
            </a:r>
            <a:r>
              <a:rPr lang="fr-FR" sz="1200" baseline="30000" dirty="0">
                <a:solidFill>
                  <a:schemeClr val="bg1"/>
                </a:solidFill>
              </a:rPr>
              <a:t/>
            </a:r>
            <a:br>
              <a:rPr lang="fr-FR" sz="1200" baseline="30000" dirty="0">
                <a:solidFill>
                  <a:schemeClr val="bg1"/>
                </a:solidFill>
              </a:rPr>
            </a:br>
            <a:r>
              <a:rPr lang="fr-FR" sz="1200" baseline="30000" dirty="0">
                <a:solidFill>
                  <a:schemeClr val="bg1"/>
                </a:solidFill>
              </a:rPr>
              <a:t>(format : 08/11/2019)</a:t>
            </a:r>
            <a:endParaRPr lang="fr-FR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B66DDCE-9F57-47FF-B86E-6788B382C6EF}"/>
              </a:ext>
            </a:extLst>
          </p:cNvPr>
          <p:cNvSpPr txBox="1"/>
          <p:nvPr/>
        </p:nvSpPr>
        <p:spPr>
          <a:xfrm>
            <a:off x="717579" y="1748653"/>
            <a:ext cx="54612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r-FR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Une méthode « holistique » c’est-à-dire qui envisage la qualité sous tous les angles</a:t>
            </a:r>
          </a:p>
          <a:p>
            <a:pPr lvl="0"/>
            <a:endParaRPr lang="fr-FR" sz="2400" dirty="0"/>
          </a:p>
          <a:p>
            <a:pPr lvl="0"/>
            <a:endParaRPr lang="fr-FR" sz="2400" dirty="0" smtClean="0"/>
          </a:p>
          <a:p>
            <a:pPr lvl="0"/>
            <a:r>
              <a:rPr lang="fr-FR" sz="2400" dirty="0" smtClean="0"/>
              <a:t> La </a:t>
            </a:r>
            <a:r>
              <a:rPr lang="fr-FR" sz="2400" dirty="0"/>
              <a:t>qualité est vue au </a:t>
            </a:r>
            <a:r>
              <a:rPr lang="fr-FR" sz="2400" dirty="0" smtClean="0"/>
              <a:t>travers des </a:t>
            </a:r>
            <a:r>
              <a:rPr lang="fr-FR" sz="2400" dirty="0" smtClean="0">
                <a:solidFill>
                  <a:srgbClr val="3797B9"/>
                </a:solidFill>
              </a:rPr>
              <a:t>résultats quantitatifs mesurables</a:t>
            </a:r>
            <a:r>
              <a:rPr lang="fr-FR" sz="2400" dirty="0" smtClean="0"/>
              <a:t> mais aussi au travers de </a:t>
            </a:r>
            <a:r>
              <a:rPr lang="fr-FR" sz="2400" dirty="0" smtClean="0">
                <a:solidFill>
                  <a:srgbClr val="6960A8"/>
                </a:solidFill>
              </a:rPr>
              <a:t>la perception de </a:t>
            </a:r>
            <a:r>
              <a:rPr lang="fr-FR" sz="2400" dirty="0">
                <a:solidFill>
                  <a:srgbClr val="6960A8"/>
                </a:solidFill>
              </a:rPr>
              <a:t>toutes les « parties prenantes » de l’organisation</a:t>
            </a:r>
            <a:r>
              <a:rPr lang="fr-FR" sz="2400" dirty="0"/>
              <a:t>. </a:t>
            </a:r>
            <a:endParaRPr lang="fr-FR" sz="2400" dirty="0" smtClean="0"/>
          </a:p>
          <a:p>
            <a:pPr algn="ctr"/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endParaRPr lang="fr-FR" sz="2400" baseline="300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804162199"/>
              </p:ext>
            </p:extLst>
          </p:nvPr>
        </p:nvGraphicFramePr>
        <p:xfrm>
          <a:off x="5508108" y="1713391"/>
          <a:ext cx="7550944" cy="4754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523A2AAD-9F00-4FAF-BCD0-CEBBA2D0A49D}"/>
              </a:ext>
            </a:extLst>
          </p:cNvPr>
          <p:cNvSpPr txBox="1"/>
          <p:nvPr/>
        </p:nvSpPr>
        <p:spPr>
          <a:xfrm>
            <a:off x="432033" y="1005116"/>
            <a:ext cx="11327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baseline="30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Une méthode qualité où la perception des toutes</a:t>
            </a:r>
            <a:r>
              <a:rPr lang="fr-FR" sz="2400" b="1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fr-FR" sz="2400" b="1" baseline="30000" dirty="0">
                <a:solidFill>
                  <a:schemeClr val="bg1"/>
                </a:solidFill>
                <a:latin typeface="Myriad Pro" panose="020B0503030403020204" pitchFamily="34" charset="0"/>
              </a:rPr>
              <a:t>les parties prenantes </a:t>
            </a:r>
            <a:r>
              <a:rPr lang="fr-FR" sz="2400" b="1" baseline="30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sont prises </a:t>
            </a:r>
            <a:r>
              <a:rPr lang="fr-FR" sz="2400" b="1" baseline="30000" dirty="0">
                <a:solidFill>
                  <a:schemeClr val="bg1"/>
                </a:solidFill>
                <a:latin typeface="Myriad Pro" panose="020B0503030403020204" pitchFamily="34" charset="0"/>
              </a:rPr>
              <a:t>en compte</a:t>
            </a:r>
          </a:p>
        </p:txBody>
      </p:sp>
    </p:spTree>
    <p:extLst>
      <p:ext uri="{BB962C8B-B14F-4D97-AF65-F5344CB8AC3E}">
        <p14:creationId xmlns:p14="http://schemas.microsoft.com/office/powerpoint/2010/main" val="353236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64C44FF-0326-4D17-B8E7-B256158EA1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6CC3129-D3B6-452F-B340-29F838D4C6FA}"/>
              </a:ext>
            </a:extLst>
          </p:cNvPr>
          <p:cNvSpPr txBox="1"/>
          <p:nvPr/>
        </p:nvSpPr>
        <p:spPr>
          <a:xfrm>
            <a:off x="791639" y="305327"/>
            <a:ext cx="113279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Pourquoi?</a:t>
            </a:r>
            <a:endParaRPr lang="fr-FR" sz="35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F026560-566F-4ABB-B9E4-DD73F2EEAD92}"/>
              </a:ext>
            </a:extLst>
          </p:cNvPr>
          <p:cNvSpPr txBox="1"/>
          <p:nvPr/>
        </p:nvSpPr>
        <p:spPr>
          <a:xfrm>
            <a:off x="0" y="6381000"/>
            <a:ext cx="16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aseline="30000" dirty="0">
                <a:solidFill>
                  <a:schemeClr val="bg1"/>
                </a:solidFill>
              </a:rPr>
              <a:t>Service dédié | date </a:t>
            </a:r>
            <a:r>
              <a:rPr lang="fr-FR" sz="1200" baseline="30000" dirty="0">
                <a:solidFill>
                  <a:schemeClr val="bg1"/>
                </a:solidFill>
              </a:rPr>
              <a:t/>
            </a:r>
            <a:br>
              <a:rPr lang="fr-FR" sz="1200" baseline="30000" dirty="0">
                <a:solidFill>
                  <a:schemeClr val="bg1"/>
                </a:solidFill>
              </a:rPr>
            </a:br>
            <a:r>
              <a:rPr lang="fr-FR" sz="1200" baseline="30000" dirty="0">
                <a:solidFill>
                  <a:schemeClr val="bg1"/>
                </a:solidFill>
              </a:rPr>
              <a:t>(format : 08/11/2019)</a:t>
            </a:r>
            <a:endParaRPr lang="fr-FR" sz="1200" b="1" baseline="30000" dirty="0">
              <a:solidFill>
                <a:schemeClr val="bg1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B66DDCE-9F57-47FF-B86E-6788B382C6EF}"/>
              </a:ext>
            </a:extLst>
          </p:cNvPr>
          <p:cNvSpPr txBox="1"/>
          <p:nvPr/>
        </p:nvSpPr>
        <p:spPr>
          <a:xfrm>
            <a:off x="82980" y="2517102"/>
            <a:ext cx="1217362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3797B9"/>
                </a:solidFill>
                <a:latin typeface="Myriad Pro" panose="020B0503030403020204" pitchFamily="34" charset="0"/>
              </a:rPr>
              <a:t>Moderniser</a:t>
            </a:r>
          </a:p>
          <a:p>
            <a:pPr algn="ctr"/>
            <a:r>
              <a:rPr lang="fr-FR" sz="2400" dirty="0">
                <a:solidFill>
                  <a:srgbClr val="3797B9"/>
                </a:solidFill>
                <a:latin typeface="Myriad Pro" panose="020B0503030403020204" pitchFamily="34" charset="0"/>
              </a:rPr>
              <a:t>C</a:t>
            </a:r>
            <a:r>
              <a:rPr lang="fr-FR" sz="2400" dirty="0" smtClean="0">
                <a:solidFill>
                  <a:srgbClr val="3797B9"/>
                </a:solidFill>
                <a:latin typeface="Myriad Pro" panose="020B0503030403020204" pitchFamily="34" charset="0"/>
              </a:rPr>
              <a:t>hanger nos modes de management </a:t>
            </a:r>
          </a:p>
          <a:p>
            <a:pPr algn="ctr"/>
            <a:r>
              <a:rPr lang="fr-FR" sz="2400" dirty="0" smtClean="0">
                <a:solidFill>
                  <a:srgbClr val="3797B9"/>
                </a:solidFill>
                <a:latin typeface="Myriad Pro" panose="020B0503030403020204" pitchFamily="34" charset="0"/>
              </a:rPr>
              <a:t>S’adapter </a:t>
            </a:r>
            <a:r>
              <a:rPr lang="fr-FR" sz="2400" dirty="0">
                <a:solidFill>
                  <a:srgbClr val="3797B9"/>
                </a:solidFill>
                <a:latin typeface="Myriad Pro" panose="020B0503030403020204" pitchFamily="34" charset="0"/>
              </a:rPr>
              <a:t>aux évolutions </a:t>
            </a:r>
            <a:r>
              <a:rPr lang="fr-FR" sz="2400" dirty="0" smtClean="0">
                <a:solidFill>
                  <a:srgbClr val="3797B9"/>
                </a:solidFill>
                <a:latin typeface="Myriad Pro" panose="020B0503030403020204" pitchFamily="34" charset="0"/>
              </a:rPr>
              <a:t>à la fois internes et externes</a:t>
            </a:r>
          </a:p>
          <a:p>
            <a:pPr algn="ctr"/>
            <a:r>
              <a:rPr lang="fr-FR" sz="2400" dirty="0" smtClean="0">
                <a:solidFill>
                  <a:srgbClr val="3797B9"/>
                </a:solidFill>
                <a:latin typeface="Myriad Pro" panose="020B0503030403020204" pitchFamily="34" charset="0"/>
              </a:rPr>
              <a:t>Donner de la lisibilité, partager, gagner en efficacité </a:t>
            </a:r>
          </a:p>
          <a:p>
            <a:pPr algn="ctr"/>
            <a:r>
              <a:rPr lang="fr-FR" sz="2400" dirty="0" smtClean="0">
                <a:solidFill>
                  <a:srgbClr val="3797B9"/>
                </a:solidFill>
                <a:latin typeface="Myriad Pro" panose="020B0503030403020204" pitchFamily="34" charset="0"/>
              </a:rPr>
              <a:t>Assurer une passerelle vers demain</a:t>
            </a:r>
          </a:p>
          <a:p>
            <a:pPr algn="ctr"/>
            <a:r>
              <a:rPr lang="fr-FR" sz="2400" dirty="0" smtClean="0">
                <a:solidFill>
                  <a:srgbClr val="3797B9"/>
                </a:solidFill>
                <a:latin typeface="Myriad Pro" panose="020B0503030403020204" pitchFamily="34" charset="0"/>
              </a:rPr>
              <a:t>Rythmer</a:t>
            </a:r>
          </a:p>
          <a:p>
            <a:pPr algn="ctr"/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endParaRPr lang="fr-FR" sz="2400" baseline="300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Zone de texte 5"/>
          <p:cNvSpPr txBox="1"/>
          <p:nvPr/>
        </p:nvSpPr>
        <p:spPr>
          <a:xfrm rot="20504239">
            <a:off x="223197" y="1581957"/>
            <a:ext cx="3748441" cy="1390559"/>
          </a:xfrm>
          <a:prstGeom prst="rect">
            <a:avLst/>
          </a:prstGeom>
          <a:solidFill>
            <a:schemeClr val="accent4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grand écart ! </a:t>
            </a:r>
            <a:endParaRPr lang="fr-F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les SDIS, des missions plus nombreuses à caractère plus sociales et dans le même temps de nouveaux risques, et certaines missions de plus en plus techniques </a:t>
            </a:r>
            <a:endParaRPr lang="fr-F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 de texte 6"/>
          <p:cNvSpPr txBox="1"/>
          <p:nvPr/>
        </p:nvSpPr>
        <p:spPr>
          <a:xfrm rot="840026">
            <a:off x="8541572" y="1564740"/>
            <a:ext cx="3342799" cy="1060765"/>
          </a:xfrm>
          <a:prstGeom prst="rect">
            <a:avLst/>
          </a:prstGeom>
          <a:solidFill>
            <a:srgbClr val="0070C0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2025, 3 salariés sur 4 seront des « </a:t>
            </a:r>
            <a:r>
              <a:rPr lang="fr-FR" sz="1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milleniols</a:t>
            </a:r>
            <a:r>
              <a:rPr lang="fr-FR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» c’est-à-dire nés après les années  80 (source SODEXO). Avec d’autres attentes sur le mode de management</a:t>
            </a:r>
            <a:r>
              <a:rPr lang="fr-FR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 de texte 3"/>
          <p:cNvSpPr txBox="1"/>
          <p:nvPr/>
        </p:nvSpPr>
        <p:spPr>
          <a:xfrm rot="748471">
            <a:off x="231364" y="4972731"/>
            <a:ext cx="3732108" cy="1362656"/>
          </a:xfrm>
          <a:prstGeom prst="rect">
            <a:avLst/>
          </a:prstGeom>
          <a:solidFill>
            <a:srgbClr val="7030A0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L’essor du collaboratif : En France, 9 français sur 10 déclarent avoir déjà utilisé au moins une fois un service de consommation collaborative (</a:t>
            </a:r>
            <a:r>
              <a:rPr lang="fr-FR" sz="1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Airbnb</a:t>
            </a:r>
            <a:r>
              <a:rPr lang="fr-FR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BlablaCar</a:t>
            </a:r>
            <a:r>
              <a:rPr lang="fr-FR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Uber, Le Bon Coin, </a:t>
            </a:r>
            <a:r>
              <a:rPr lang="fr-FR" sz="1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Vlib</a:t>
            </a:r>
            <a:r>
              <a:rPr lang="fr-FR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’..)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i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fr-FR" sz="1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 étude PWC, Forbes et TNS SOFRES</a:t>
            </a:r>
          </a:p>
        </p:txBody>
      </p:sp>
      <p:sp>
        <p:nvSpPr>
          <p:cNvPr id="10" name="Zone de texte 4"/>
          <p:cNvSpPr txBox="1"/>
          <p:nvPr/>
        </p:nvSpPr>
        <p:spPr>
          <a:xfrm>
            <a:off x="4452880" y="5964540"/>
            <a:ext cx="3286240" cy="832920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Raréfaction des ressources : le 15 mai, c'est le jour à partir duquel la France a épuisé ses ressources pour 2019 !</a:t>
            </a:r>
            <a:endParaRPr lang="fr-F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 de texte 2"/>
          <p:cNvSpPr txBox="1"/>
          <p:nvPr/>
        </p:nvSpPr>
        <p:spPr>
          <a:xfrm rot="20889654">
            <a:off x="7956145" y="4719449"/>
            <a:ext cx="3962977" cy="1482015"/>
          </a:xfrm>
          <a:prstGeom prst="rect">
            <a:avLst/>
          </a:prstGeom>
          <a:solidFill>
            <a:srgbClr val="92D050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fr-FR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accélération du temps </a:t>
            </a:r>
            <a:r>
              <a:rPr lang="fr-FR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fr-FR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!!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temps pour atteindre le seuil de 10% de la population se réduit :  Téléphone a mis 25 ans pour être adopté, smartphone 8 ans, </a:t>
            </a:r>
            <a:r>
              <a:rPr lang="fr-FR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ipad</a:t>
            </a:r>
            <a:r>
              <a:rPr lang="fr-F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2,5ans…certaines applications moins d’un an. </a:t>
            </a:r>
            <a:endParaRPr lang="fr-FR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76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64C44FF-0326-4D17-B8E7-B256158EA1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6CC3129-D3B6-452F-B340-29F838D4C6FA}"/>
              </a:ext>
            </a:extLst>
          </p:cNvPr>
          <p:cNvSpPr txBox="1"/>
          <p:nvPr/>
        </p:nvSpPr>
        <p:spPr>
          <a:xfrm>
            <a:off x="864066" y="260059"/>
            <a:ext cx="113279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Un focus sur le chemin pour y arriver…</a:t>
            </a:r>
            <a:endParaRPr lang="fr-FR" sz="35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F026560-566F-4ABB-B9E4-DD73F2EEAD92}"/>
              </a:ext>
            </a:extLst>
          </p:cNvPr>
          <p:cNvSpPr txBox="1"/>
          <p:nvPr/>
        </p:nvSpPr>
        <p:spPr>
          <a:xfrm>
            <a:off x="0" y="6381000"/>
            <a:ext cx="16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aseline="30000" dirty="0">
                <a:solidFill>
                  <a:schemeClr val="bg1"/>
                </a:solidFill>
              </a:rPr>
              <a:t>Service dédié | date </a:t>
            </a:r>
            <a:r>
              <a:rPr lang="fr-FR" sz="1200" baseline="30000" dirty="0">
                <a:solidFill>
                  <a:schemeClr val="bg1"/>
                </a:solidFill>
              </a:rPr>
              <a:t/>
            </a:r>
            <a:br>
              <a:rPr lang="fr-FR" sz="1200" baseline="30000" dirty="0">
                <a:solidFill>
                  <a:schemeClr val="bg1"/>
                </a:solidFill>
              </a:rPr>
            </a:br>
            <a:r>
              <a:rPr lang="fr-FR" sz="1200" baseline="30000" dirty="0">
                <a:solidFill>
                  <a:schemeClr val="bg1"/>
                </a:solidFill>
              </a:rPr>
              <a:t>(format : 08/11/2019)</a:t>
            </a:r>
            <a:endParaRPr lang="fr-FR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23A2AAD-9F00-4FAF-BCD0-CEBBA2D0A49D}"/>
              </a:ext>
            </a:extLst>
          </p:cNvPr>
          <p:cNvSpPr txBox="1"/>
          <p:nvPr/>
        </p:nvSpPr>
        <p:spPr>
          <a:xfrm>
            <a:off x="864066" y="1159231"/>
            <a:ext cx="11327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baseline="30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Vous y avez sûrement contribué…</a:t>
            </a:r>
            <a:endParaRPr lang="fr-FR" sz="2400" baseline="30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8" name="Image 7" descr="C:\Users\Mollardchaumette_S\AppData\Local\Microsoft\Windows\INetCache\Content.MSO\6E066944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733" y="1593032"/>
            <a:ext cx="3790383" cy="222715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B66DDCE-9F57-47FF-B86E-6788B382C6EF}"/>
              </a:ext>
            </a:extLst>
          </p:cNvPr>
          <p:cNvSpPr txBox="1"/>
          <p:nvPr/>
        </p:nvSpPr>
        <p:spPr>
          <a:xfrm>
            <a:off x="264816" y="1574449"/>
            <a:ext cx="745779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altLang="fr-F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ateliers participatifs sur le #SDMIS numérique : 18 ateliers de 2x1/2 journée, réunissant 250 personnels du SDMIS pour réfléchir et prioriser des projets innovants pour 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demain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alt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concourt de 2 labélisations EFQM successives «</a:t>
            </a:r>
            <a:r>
              <a:rPr lang="fr-FR" alt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Comitted</a:t>
            </a:r>
            <a:r>
              <a:rPr lang="fr-FR" alt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Excellence » ou C2E : l’auditeur, lors de sa restitution, fait part des axes de progrès identifiés, et « préparer l’avenir » est un élément de réponse. </a:t>
            </a:r>
            <a:endParaRPr lang="fr-FR" alt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altLang="fr-FR" sz="1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auto-évaluations réalisées lors de ces labélisations, </a:t>
            </a:r>
            <a:endParaRPr lang="fr-FR" alt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altLang="fr-FR" sz="1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travail itératif avec les directions sur les projets d’avenir. </a:t>
            </a:r>
            <a:endParaRPr lang="fr-FR" altLang="fr-FR" sz="3600" dirty="0">
              <a:latin typeface="Arial" panose="020B0604020202020204" pitchFamily="34" charset="0"/>
            </a:endParaRPr>
          </a:p>
          <a:p>
            <a:pPr algn="ctr"/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endParaRPr lang="fr-FR" sz="2400" baseline="300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1025" name="Imag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3996961"/>
            <a:ext cx="50101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64C44FF-0326-4D17-B8E7-B256158EA1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6CC3129-D3B6-452F-B340-29F838D4C6FA}"/>
              </a:ext>
            </a:extLst>
          </p:cNvPr>
          <p:cNvSpPr txBox="1"/>
          <p:nvPr/>
        </p:nvSpPr>
        <p:spPr>
          <a:xfrm>
            <a:off x="864066" y="260059"/>
            <a:ext cx="113279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Méthode EFQM Au SDMIS </a:t>
            </a:r>
            <a:endParaRPr lang="fr-FR" sz="35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F026560-566F-4ABB-B9E4-DD73F2EEAD92}"/>
              </a:ext>
            </a:extLst>
          </p:cNvPr>
          <p:cNvSpPr txBox="1"/>
          <p:nvPr/>
        </p:nvSpPr>
        <p:spPr>
          <a:xfrm>
            <a:off x="0" y="6381000"/>
            <a:ext cx="16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aseline="30000" dirty="0">
                <a:solidFill>
                  <a:schemeClr val="bg1"/>
                </a:solidFill>
              </a:rPr>
              <a:t>Service dédié | date </a:t>
            </a:r>
            <a:r>
              <a:rPr lang="fr-FR" sz="1200" baseline="30000" dirty="0">
                <a:solidFill>
                  <a:schemeClr val="bg1"/>
                </a:solidFill>
              </a:rPr>
              <a:t/>
            </a:r>
            <a:br>
              <a:rPr lang="fr-FR" sz="1200" baseline="30000" dirty="0">
                <a:solidFill>
                  <a:schemeClr val="bg1"/>
                </a:solidFill>
              </a:rPr>
            </a:br>
            <a:r>
              <a:rPr lang="fr-FR" sz="1200" baseline="30000" dirty="0">
                <a:solidFill>
                  <a:schemeClr val="bg1"/>
                </a:solidFill>
              </a:rPr>
              <a:t>(format : 08/11/2019)</a:t>
            </a:r>
            <a:endParaRPr lang="fr-FR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66DDCE-9F57-47FF-B86E-6788B382C6EF}"/>
              </a:ext>
            </a:extLst>
          </p:cNvPr>
          <p:cNvSpPr txBox="1"/>
          <p:nvPr/>
        </p:nvSpPr>
        <p:spPr>
          <a:xfrm>
            <a:off x="216175" y="1794223"/>
            <a:ext cx="752633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fr-FR" dirty="0">
              <a:solidFill>
                <a:srgbClr val="3797B9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3797B9"/>
                </a:solidFill>
              </a:rPr>
              <a:t>Un cap pour 2019-2023 avec 3 axes de transformation</a:t>
            </a:r>
            <a:br>
              <a:rPr lang="fr-FR" sz="2800" dirty="0" smtClean="0">
                <a:solidFill>
                  <a:srgbClr val="3797B9"/>
                </a:solidFill>
              </a:rPr>
            </a:br>
            <a:r>
              <a:rPr lang="fr-FR" sz="2000" i="1" dirty="0" smtClean="0">
                <a:solidFill>
                  <a:schemeClr val="bg1">
                    <a:lumMod val="50000"/>
                  </a:schemeClr>
                </a:solidFill>
              </a:rPr>
              <a:t>provenant d’une analyse des enjeux</a:t>
            </a:r>
            <a:r>
              <a:rPr lang="fr-FR" sz="2000" i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0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000" i="1" dirty="0" smtClean="0">
                <a:solidFill>
                  <a:schemeClr val="bg1">
                    <a:lumMod val="50000"/>
                  </a:schemeClr>
                </a:solidFill>
              </a:rPr>
              <a:t>inspirés </a:t>
            </a:r>
            <a:r>
              <a:rPr lang="fr-FR" sz="2000" i="1" dirty="0">
                <a:solidFill>
                  <a:schemeClr val="bg1">
                    <a:lumMod val="50000"/>
                  </a:schemeClr>
                </a:solidFill>
              </a:rPr>
              <a:t>de travaux </a:t>
            </a:r>
            <a:r>
              <a:rPr lang="fr-FR" sz="2000" i="1" dirty="0" smtClean="0">
                <a:solidFill>
                  <a:schemeClr val="bg1">
                    <a:lumMod val="50000"/>
                  </a:schemeClr>
                </a:solidFill>
              </a:rPr>
              <a:t>participatifs</a:t>
            </a:r>
            <a:br>
              <a:rPr lang="fr-FR" sz="2000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000" i="1" dirty="0" smtClean="0">
                <a:solidFill>
                  <a:schemeClr val="bg1">
                    <a:lumMod val="50000"/>
                  </a:schemeClr>
                </a:solidFill>
              </a:rPr>
              <a:t>issus de nombreuses itérations</a:t>
            </a:r>
          </a:p>
          <a:p>
            <a:pPr algn="ctr"/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dirty="0">
                <a:solidFill>
                  <a:srgbClr val="3797B9"/>
                </a:solidFill>
              </a:rPr>
              <a:t>	</a:t>
            </a:r>
            <a:endParaRPr lang="fr-FR" sz="2800" dirty="0" smtClean="0"/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6960A8"/>
                </a:solidFill>
              </a:rPr>
              <a:t>Un manière de conduire les projets particulière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endParaRPr lang="fr-FR" sz="2800" dirty="0" smtClean="0"/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accent2"/>
                </a:solidFill>
              </a:rPr>
              <a:t>Et un calendrier annuel </a:t>
            </a:r>
            <a:r>
              <a:rPr lang="fr-FR" sz="2800" dirty="0" err="1" smtClean="0">
                <a:solidFill>
                  <a:schemeClr val="accent2"/>
                </a:solidFill>
              </a:rPr>
              <a:t>perpetuel</a:t>
            </a:r>
            <a:r>
              <a:rPr lang="fr-FR" sz="2800" dirty="0" smtClean="0">
                <a:solidFill>
                  <a:schemeClr val="accent2"/>
                </a:solidFill>
              </a:rPr>
              <a:t> 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endParaRPr lang="fr-FR" dirty="0" smtClean="0"/>
          </a:p>
          <a:p>
            <a:pPr algn="ctr"/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endParaRPr lang="fr-FR" sz="2400" baseline="300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23A2AAD-9F00-4FAF-BCD0-CEBBA2D0A49D}"/>
              </a:ext>
            </a:extLst>
          </p:cNvPr>
          <p:cNvSpPr txBox="1"/>
          <p:nvPr/>
        </p:nvSpPr>
        <p:spPr>
          <a:xfrm>
            <a:off x="459304" y="916208"/>
            <a:ext cx="11327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baseline="30000" dirty="0" smtClean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algn="ctr"/>
            <a:r>
              <a:rPr lang="fr-FR" sz="2400" b="1" baseline="30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Cela </a:t>
            </a:r>
            <a:r>
              <a:rPr lang="fr-FR" sz="2400" b="1" baseline="30000" dirty="0">
                <a:solidFill>
                  <a:schemeClr val="bg1"/>
                </a:solidFill>
                <a:latin typeface="Myriad Pro" panose="020B0503030403020204" pitchFamily="34" charset="0"/>
              </a:rPr>
              <a:t>se traduit par?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77" y="1500229"/>
            <a:ext cx="3518146" cy="219884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77" y="3798901"/>
            <a:ext cx="1600200" cy="16573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536" y="5601318"/>
            <a:ext cx="777247" cy="63448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138" y="5621697"/>
            <a:ext cx="674496" cy="55060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83" y="5606503"/>
            <a:ext cx="704758" cy="57531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541" y="5601318"/>
            <a:ext cx="699460" cy="57098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001" y="5620780"/>
            <a:ext cx="687267" cy="56103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 rot="481519">
            <a:off x="5534906" y="5833959"/>
            <a:ext cx="2527242" cy="646331"/>
          </a:xfrm>
          <a:prstGeom prst="rect">
            <a:avLst/>
          </a:prstGeom>
          <a:gradFill>
            <a:gsLst>
              <a:gs pos="0">
                <a:srgbClr val="C00000"/>
              </a:gs>
              <a:gs pos="74000">
                <a:schemeClr val="accent2"/>
              </a:gs>
              <a:gs pos="83000">
                <a:schemeClr val="accent2"/>
              </a:gs>
              <a:gs pos="100000">
                <a:schemeClr val="accent2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Préparons l’avenir</a:t>
            </a:r>
          </a:p>
          <a:p>
            <a:pPr algn="ctr"/>
            <a:r>
              <a:rPr lang="fr-FR" dirty="0" smtClean="0"/>
              <a:t>18 projets EFQM annuels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986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2.96296E-6 L 4.16667E-7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64C44FF-0326-4D17-B8E7-B256158EA1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6CC3129-D3B6-452F-B340-29F838D4C6FA}"/>
              </a:ext>
            </a:extLst>
          </p:cNvPr>
          <p:cNvSpPr txBox="1"/>
          <p:nvPr/>
        </p:nvSpPr>
        <p:spPr>
          <a:xfrm>
            <a:off x="864066" y="260059"/>
            <a:ext cx="113279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Un cap fixé</a:t>
            </a:r>
            <a:endParaRPr lang="fr-FR" sz="35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F026560-566F-4ABB-B9E4-DD73F2EEAD92}"/>
              </a:ext>
            </a:extLst>
          </p:cNvPr>
          <p:cNvSpPr txBox="1"/>
          <p:nvPr/>
        </p:nvSpPr>
        <p:spPr>
          <a:xfrm>
            <a:off x="0" y="6381000"/>
            <a:ext cx="16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aseline="30000" dirty="0">
                <a:solidFill>
                  <a:schemeClr val="bg1"/>
                </a:solidFill>
              </a:rPr>
              <a:t>Service dédié | date </a:t>
            </a:r>
            <a:r>
              <a:rPr lang="fr-FR" sz="1200" baseline="30000" dirty="0">
                <a:solidFill>
                  <a:schemeClr val="bg1"/>
                </a:solidFill>
              </a:rPr>
              <a:t/>
            </a:r>
            <a:br>
              <a:rPr lang="fr-FR" sz="1200" baseline="30000" dirty="0">
                <a:solidFill>
                  <a:schemeClr val="bg1"/>
                </a:solidFill>
              </a:rPr>
            </a:br>
            <a:r>
              <a:rPr lang="fr-FR" sz="1200" baseline="30000" dirty="0">
                <a:solidFill>
                  <a:schemeClr val="bg1"/>
                </a:solidFill>
              </a:rPr>
              <a:t>(format : 08/11/2019)</a:t>
            </a:r>
            <a:endParaRPr lang="fr-FR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66DDCE-9F57-47FF-B86E-6788B382C6EF}"/>
              </a:ext>
            </a:extLst>
          </p:cNvPr>
          <p:cNvSpPr txBox="1"/>
          <p:nvPr/>
        </p:nvSpPr>
        <p:spPr>
          <a:xfrm>
            <a:off x="943589" y="1641880"/>
            <a:ext cx="592772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accent1"/>
                </a:solidFill>
              </a:rPr>
              <a:t>Un cap avec les 3 axes de transformation</a:t>
            </a:r>
            <a:r>
              <a:rPr lang="fr-FR" sz="3200" dirty="0">
                <a:solidFill>
                  <a:schemeClr val="accent1"/>
                </a:solidFill>
              </a:rPr>
              <a:t> </a:t>
            </a:r>
            <a:r>
              <a:rPr lang="fr-FR" sz="3200" dirty="0" smtClean="0">
                <a:solidFill>
                  <a:schemeClr val="accent1"/>
                </a:solidFill>
              </a:rPr>
              <a:t>qui soutiennent et nourrissent 5 fondamentaux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3200" dirty="0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accent1"/>
                </a:solidFill>
              </a:rPr>
              <a:t>18 projets 2020 EFQM, puis 18 projets 2021 EFQM….</a:t>
            </a:r>
            <a:endParaRPr lang="fr-FR" sz="3200" dirty="0">
              <a:solidFill>
                <a:srgbClr val="3797B9"/>
              </a:solidFill>
            </a:endParaRPr>
          </a:p>
          <a:p>
            <a:pPr lvl="0"/>
            <a:r>
              <a:rPr lang="fr-FR" sz="3200" dirty="0" smtClean="0">
                <a:solidFill>
                  <a:srgbClr val="3797B9"/>
                </a:solidFill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  <a:t>Et avec des résultats visés identifiés pour chacun </a:t>
            </a:r>
            <a:b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</a:rPr>
              <a:t>des axes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algn="ctr"/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endParaRPr lang="fr-FR" sz="2400" baseline="3000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986" y="1467122"/>
            <a:ext cx="4348963" cy="26677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B40D6DA-98FB-4C1F-B746-78D9F0F200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940" y="4134870"/>
            <a:ext cx="4567053" cy="2698504"/>
          </a:xfrm>
          <a:prstGeom prst="rect">
            <a:avLst/>
          </a:prstGeom>
        </p:spPr>
      </p:pic>
      <p:sp>
        <p:nvSpPr>
          <p:cNvPr id="2" name="Flèche droite 1"/>
          <p:cNvSpPr/>
          <p:nvPr/>
        </p:nvSpPr>
        <p:spPr>
          <a:xfrm>
            <a:off x="6276513" y="2166151"/>
            <a:ext cx="1120420" cy="559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 droite 2"/>
          <p:cNvSpPr/>
          <p:nvPr/>
        </p:nvSpPr>
        <p:spPr>
          <a:xfrm rot="818326">
            <a:off x="5490121" y="5707422"/>
            <a:ext cx="2237067" cy="523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 rot="20856181">
            <a:off x="5160030" y="4335974"/>
            <a:ext cx="2527242" cy="646331"/>
          </a:xfrm>
          <a:prstGeom prst="rect">
            <a:avLst/>
          </a:prstGeom>
          <a:gradFill>
            <a:gsLst>
              <a:gs pos="0">
                <a:srgbClr val="C00000"/>
              </a:gs>
              <a:gs pos="74000">
                <a:schemeClr val="accent2"/>
              </a:gs>
              <a:gs pos="83000">
                <a:schemeClr val="accent2"/>
              </a:gs>
              <a:gs pos="100000">
                <a:schemeClr val="accent2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Préparons l’avenir</a:t>
            </a:r>
          </a:p>
          <a:p>
            <a:pPr algn="ctr"/>
            <a:r>
              <a:rPr lang="fr-FR" dirty="0" smtClean="0"/>
              <a:t>18 projets EFQM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84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64C44FF-0326-4D17-B8E7-B256158EA1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6CC3129-D3B6-452F-B340-29F838D4C6FA}"/>
              </a:ext>
            </a:extLst>
          </p:cNvPr>
          <p:cNvSpPr txBox="1"/>
          <p:nvPr/>
        </p:nvSpPr>
        <p:spPr>
          <a:xfrm>
            <a:off x="864066" y="260059"/>
            <a:ext cx="113279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18 projets EFQM pour 2020</a:t>
            </a:r>
            <a:endParaRPr lang="fr-FR" sz="35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F026560-566F-4ABB-B9E4-DD73F2EEAD92}"/>
              </a:ext>
            </a:extLst>
          </p:cNvPr>
          <p:cNvSpPr txBox="1"/>
          <p:nvPr/>
        </p:nvSpPr>
        <p:spPr>
          <a:xfrm>
            <a:off x="0" y="6381000"/>
            <a:ext cx="16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aseline="30000" dirty="0">
                <a:solidFill>
                  <a:schemeClr val="bg1"/>
                </a:solidFill>
              </a:rPr>
              <a:t>Service dédié | date </a:t>
            </a:r>
            <a:r>
              <a:rPr lang="fr-FR" sz="1200" baseline="30000" dirty="0">
                <a:solidFill>
                  <a:schemeClr val="bg1"/>
                </a:solidFill>
              </a:rPr>
              <a:t/>
            </a:r>
            <a:br>
              <a:rPr lang="fr-FR" sz="1200" baseline="30000" dirty="0">
                <a:solidFill>
                  <a:schemeClr val="bg1"/>
                </a:solidFill>
              </a:rPr>
            </a:br>
            <a:r>
              <a:rPr lang="fr-FR" sz="1200" baseline="30000" dirty="0">
                <a:solidFill>
                  <a:schemeClr val="bg1"/>
                </a:solidFill>
              </a:rPr>
              <a:t>(format : 08/11/2019)</a:t>
            </a:r>
            <a:endParaRPr lang="fr-FR" sz="1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 rot="20856181">
            <a:off x="9387785" y="618500"/>
            <a:ext cx="2527242" cy="646331"/>
          </a:xfrm>
          <a:prstGeom prst="rect">
            <a:avLst/>
          </a:prstGeom>
          <a:gradFill>
            <a:gsLst>
              <a:gs pos="0">
                <a:srgbClr val="C00000"/>
              </a:gs>
              <a:gs pos="74000">
                <a:schemeClr val="accent2"/>
              </a:gs>
              <a:gs pos="83000">
                <a:schemeClr val="accent2"/>
              </a:gs>
              <a:gs pos="100000">
                <a:schemeClr val="accent2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Préparons l’avenir</a:t>
            </a:r>
          </a:p>
          <a:p>
            <a:pPr algn="ctr"/>
            <a:r>
              <a:rPr lang="fr-FR" dirty="0" smtClean="0"/>
              <a:t>18 projets EFQM 2020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11" y="1444186"/>
            <a:ext cx="7221995" cy="39884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585" y="2155822"/>
            <a:ext cx="7245518" cy="407493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1247" y="2778264"/>
            <a:ext cx="7005581" cy="391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8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64C44FF-0326-4D17-B8E7-B256158EA1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6CC3129-D3B6-452F-B340-29F838D4C6FA}"/>
              </a:ext>
            </a:extLst>
          </p:cNvPr>
          <p:cNvSpPr txBox="1"/>
          <p:nvPr/>
        </p:nvSpPr>
        <p:spPr>
          <a:xfrm>
            <a:off x="864066" y="260059"/>
            <a:ext cx="113279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Les points clefs de la méthode </a:t>
            </a:r>
            <a:endParaRPr lang="fr-FR" sz="35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F026560-566F-4ABB-B9E4-DD73F2EEAD92}"/>
              </a:ext>
            </a:extLst>
          </p:cNvPr>
          <p:cNvSpPr txBox="1"/>
          <p:nvPr/>
        </p:nvSpPr>
        <p:spPr>
          <a:xfrm>
            <a:off x="0" y="6381000"/>
            <a:ext cx="16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aseline="30000" dirty="0">
                <a:solidFill>
                  <a:schemeClr val="bg1"/>
                </a:solidFill>
              </a:rPr>
              <a:t>Service dédié | date </a:t>
            </a:r>
            <a:r>
              <a:rPr lang="fr-FR" sz="1200" baseline="30000" dirty="0">
                <a:solidFill>
                  <a:schemeClr val="bg1"/>
                </a:solidFill>
              </a:rPr>
              <a:t/>
            </a:r>
            <a:br>
              <a:rPr lang="fr-FR" sz="1200" baseline="30000" dirty="0">
                <a:solidFill>
                  <a:schemeClr val="bg1"/>
                </a:solidFill>
              </a:rPr>
            </a:br>
            <a:r>
              <a:rPr lang="fr-FR" sz="1200" baseline="30000" dirty="0">
                <a:solidFill>
                  <a:schemeClr val="bg1"/>
                </a:solidFill>
              </a:rPr>
              <a:t>(format : 08/11/2019)</a:t>
            </a:r>
            <a:endParaRPr lang="fr-FR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23A2AAD-9F00-4FAF-BCD0-CEBBA2D0A49D}"/>
              </a:ext>
            </a:extLst>
          </p:cNvPr>
          <p:cNvSpPr txBox="1"/>
          <p:nvPr/>
        </p:nvSpPr>
        <p:spPr>
          <a:xfrm>
            <a:off x="864066" y="1159231"/>
            <a:ext cx="11327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baseline="30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Vous y avez sûrement contribué…</a:t>
            </a:r>
            <a:endParaRPr lang="fr-FR" sz="2400" baseline="30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90B9F8F-82C3-44CD-850C-14868865C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5" y="1067583"/>
            <a:ext cx="9873635" cy="568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3538126B179448925CDBB23E9E06D0" ma:contentTypeVersion="2" ma:contentTypeDescription="Crée un document." ma:contentTypeScope="" ma:versionID="8bd6417147375902481d068e3b2e53b9">
  <xsd:schema xmlns:xsd="http://www.w3.org/2001/XMLSchema" xmlns:xs="http://www.w3.org/2001/XMLSchema" xmlns:p="http://schemas.microsoft.com/office/2006/metadata/properties" xmlns:ns2="ce8b0e5d-cce9-4880-af34-14d981124f04" xmlns:ns3="4c887725-4c15-45f2-932a-60a45aba26db" targetNamespace="http://schemas.microsoft.com/office/2006/metadata/properties" ma:root="true" ma:fieldsID="b5470076e88548da6e4eb8f43cc89ace" ns2:_="" ns3:_="">
    <xsd:import namespace="ce8b0e5d-cce9-4880-af34-14d981124f04"/>
    <xsd:import namespace="4c887725-4c15-45f2-932a-60a45aba26db"/>
    <xsd:element name="properties">
      <xsd:complexType>
        <xsd:sequence>
          <xsd:element name="documentManagement">
            <xsd:complexType>
              <xsd:all>
                <xsd:element ref="ns2:Du" minOccurs="0"/>
                <xsd:element ref="ns3:Commentaires_x002f_Remarqu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b0e5d-cce9-4880-af34-14d981124f04" elementFormDefault="qualified">
    <xsd:import namespace="http://schemas.microsoft.com/office/2006/documentManagement/types"/>
    <xsd:import namespace="http://schemas.microsoft.com/office/infopath/2007/PartnerControls"/>
    <xsd:element name="Du" ma:index="8" nillable="true" ma:displayName="Du" ma:internalName="Du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87725-4c15-45f2-932a-60a45aba26db" elementFormDefault="qualified">
    <xsd:import namespace="http://schemas.microsoft.com/office/2006/documentManagement/types"/>
    <xsd:import namespace="http://schemas.microsoft.com/office/infopath/2007/PartnerControls"/>
    <xsd:element name="Commentaires_x002f_Remarques" ma:index="9" nillable="true" ma:displayName="Commentaires/Remarques" ma:internalName="Commentaires_x002F_Remarque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aires_x002f_Remarques xmlns="4c887725-4c15-45f2-932a-60a45aba26db" xsi:nil="true"/>
    <Du xmlns="ce8b0e5d-cce9-4880-af34-14d981124f04">2019/12/16</Du>
  </documentManagement>
</p:properties>
</file>

<file path=customXml/itemProps1.xml><?xml version="1.0" encoding="utf-8"?>
<ds:datastoreItem xmlns:ds="http://schemas.openxmlformats.org/officeDocument/2006/customXml" ds:itemID="{D3C86C25-5D80-4630-8537-D420F81187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8b0e5d-cce9-4880-af34-14d981124f04"/>
    <ds:schemaRef ds:uri="4c887725-4c15-45f2-932a-60a45aba26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E94489-0037-4D59-A2A4-5423887A6E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D597B4-E5B7-454D-95AB-F3747FADF9A9}">
  <ds:schemaRefs>
    <ds:schemaRef ds:uri="4c887725-4c15-45f2-932a-60a45aba26db"/>
    <ds:schemaRef ds:uri="http://schemas.microsoft.com/office/2006/documentManagement/types"/>
    <ds:schemaRef ds:uri="ce8b0e5d-cce9-4880-af34-14d981124f04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745</Words>
  <Application>Microsoft Office PowerPoint</Application>
  <PresentationFormat>Grand écran</PresentationFormat>
  <Paragraphs>183</Paragraphs>
  <Slides>15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Myriad Pro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BOCCARDO Patrick</dc:creator>
  <cp:lastModifiedBy>ACHARD Géraldine</cp:lastModifiedBy>
  <cp:revision>104</cp:revision>
  <cp:lastPrinted>2019-12-16T08:59:51Z</cp:lastPrinted>
  <dcterms:created xsi:type="dcterms:W3CDTF">2019-11-08T10:47:58Z</dcterms:created>
  <dcterms:modified xsi:type="dcterms:W3CDTF">2019-12-16T10:58:45Z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0x0101000C3538126B179448925CDBB23E9E06D0</vt:lpwstr>
  </property>
</Properties>
</file>